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1"/>
  </p:notesMasterIdLst>
  <p:sldIdLst>
    <p:sldId id="263" r:id="rId2"/>
    <p:sldId id="262" r:id="rId3"/>
    <p:sldId id="269" r:id="rId4"/>
    <p:sldId id="298" r:id="rId5"/>
    <p:sldId id="307" r:id="rId6"/>
    <p:sldId id="299" r:id="rId7"/>
    <p:sldId id="301" r:id="rId8"/>
    <p:sldId id="295" r:id="rId9"/>
    <p:sldId id="274" r:id="rId10"/>
    <p:sldId id="275" r:id="rId11"/>
    <p:sldId id="287" r:id="rId12"/>
    <p:sldId id="312" r:id="rId13"/>
    <p:sldId id="282" r:id="rId14"/>
    <p:sldId id="292" r:id="rId15"/>
    <p:sldId id="302" r:id="rId16"/>
    <p:sldId id="303" r:id="rId17"/>
    <p:sldId id="304" r:id="rId18"/>
    <p:sldId id="277" r:id="rId19"/>
    <p:sldId id="281" r:id="rId20"/>
    <p:sldId id="283" r:id="rId21"/>
    <p:sldId id="305" r:id="rId22"/>
    <p:sldId id="306" r:id="rId23"/>
    <p:sldId id="288" r:id="rId24"/>
    <p:sldId id="296" r:id="rId25"/>
    <p:sldId id="284" r:id="rId26"/>
    <p:sldId id="285" r:id="rId27"/>
    <p:sldId id="297" r:id="rId28"/>
    <p:sldId id="286" r:id="rId29"/>
    <p:sldId id="291" r:id="rId30"/>
  </p:sldIdLst>
  <p:sldSz cx="12192000" cy="6858000"/>
  <p:notesSz cx="6888163" cy="100203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horzBarState="maximized">
    <p:restoredLeft sz="34580" autoAdjust="0"/>
    <p:restoredTop sz="86410" autoAdjust="0"/>
  </p:normalViewPr>
  <p:slideViewPr>
    <p:cSldViewPr snapToGrid="0">
      <p:cViewPr varScale="1">
        <p:scale>
          <a:sx n="67" d="100"/>
          <a:sy n="67" d="100"/>
        </p:scale>
        <p:origin x="69" y="843"/>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71" d="100"/>
          <a:sy n="71" d="100"/>
        </p:scale>
        <p:origin x="2517" y="-4185"/>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Kent" userId="54493138bc91bf44" providerId="LiveId" clId="{AA2C3676-C316-4775-BE00-F32046ECB9FD}"/>
    <pc:docChg chg="modSld">
      <pc:chgData name="Rachel Kent" userId="54493138bc91bf44" providerId="LiveId" clId="{AA2C3676-C316-4775-BE00-F32046ECB9FD}" dt="2025-11-05T19:41:31.413" v="17" actId="20577"/>
      <pc:docMkLst>
        <pc:docMk/>
      </pc:docMkLst>
      <pc:sldChg chg="modNotes">
        <pc:chgData name="Rachel Kent" userId="54493138bc91bf44" providerId="LiveId" clId="{AA2C3676-C316-4775-BE00-F32046ECB9FD}" dt="2025-11-05T19:41:31.413" v="17" actId="20577"/>
        <pc:sldMkLst>
          <pc:docMk/>
          <pc:sldMk cId="1805231334" sldId="262"/>
        </pc:sldMkLst>
      </pc:sldChg>
      <pc:sldChg chg="modSp mod">
        <pc:chgData name="Rachel Kent" userId="54493138bc91bf44" providerId="LiveId" clId="{AA2C3676-C316-4775-BE00-F32046ECB9FD}" dt="2025-10-29T03:21:56.523" v="9" actId="20577"/>
        <pc:sldMkLst>
          <pc:docMk/>
          <pc:sldMk cId="511398947" sldId="263"/>
        </pc:sldMkLst>
        <pc:spChg chg="mod">
          <ac:chgData name="Rachel Kent" userId="54493138bc91bf44" providerId="LiveId" clId="{AA2C3676-C316-4775-BE00-F32046ECB9FD}" dt="2025-10-29T03:21:56.523" v="9" actId="20577"/>
          <ac:spMkLst>
            <pc:docMk/>
            <pc:sldMk cId="511398947" sldId="263"/>
            <ac:spMk id="2" creationId="{60B3DB85-FA94-48ED-9C8F-A1A1331D185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748CFE-3849-41F2-8559-2C7C54BD054D}" type="doc">
      <dgm:prSet loTypeId="urn:microsoft.com/office/officeart/2011/layout/HexagonRadial" loCatId="cycle" qsTypeId="urn:microsoft.com/office/officeart/2005/8/quickstyle/simple1" qsCatId="simple" csTypeId="urn:microsoft.com/office/officeart/2005/8/colors/accent1_2" csCatId="accent1" phldr="1"/>
      <dgm:spPr/>
      <dgm:t>
        <a:bodyPr/>
        <a:lstStyle/>
        <a:p>
          <a:endParaRPr lang="en-NZ"/>
        </a:p>
      </dgm:t>
    </dgm:pt>
    <dgm:pt modelId="{6A51521E-877A-40B7-94CE-03AC56D9D40F}">
      <dgm:prSet phldrT="[Text]"/>
      <dgm:spPr/>
      <dgm:t>
        <a:bodyPr/>
        <a:lstStyle/>
        <a:p>
          <a:r>
            <a:rPr lang="en-NZ" dirty="0"/>
            <a:t>Professional</a:t>
          </a:r>
        </a:p>
      </dgm:t>
    </dgm:pt>
    <dgm:pt modelId="{942AFE36-C068-429D-8169-E728669A202C}" type="parTrans" cxnId="{3C7BE572-BD5E-4E2D-A326-F0D2F304BF81}">
      <dgm:prSet/>
      <dgm:spPr/>
      <dgm:t>
        <a:bodyPr/>
        <a:lstStyle/>
        <a:p>
          <a:endParaRPr lang="en-NZ"/>
        </a:p>
      </dgm:t>
    </dgm:pt>
    <dgm:pt modelId="{8B401ACA-B399-41AE-ACC0-5A3FEAFF4F98}" type="sibTrans" cxnId="{3C7BE572-BD5E-4E2D-A326-F0D2F304BF81}">
      <dgm:prSet/>
      <dgm:spPr/>
      <dgm:t>
        <a:bodyPr/>
        <a:lstStyle/>
        <a:p>
          <a:endParaRPr lang="en-NZ"/>
        </a:p>
      </dgm:t>
    </dgm:pt>
    <dgm:pt modelId="{F22F8CF9-C223-4C51-B68A-A98542728163}">
      <dgm:prSet phldrT="[Text]"/>
      <dgm:spPr/>
      <dgm:t>
        <a:bodyPr/>
        <a:lstStyle/>
        <a:p>
          <a:r>
            <a:rPr lang="en-NZ" dirty="0"/>
            <a:t>Life long learning</a:t>
          </a:r>
        </a:p>
      </dgm:t>
    </dgm:pt>
    <dgm:pt modelId="{22350CDD-F96A-44CA-ACAB-84BA98108B81}" type="parTrans" cxnId="{7930AA42-168B-450E-A160-97336872549A}">
      <dgm:prSet/>
      <dgm:spPr/>
      <dgm:t>
        <a:bodyPr/>
        <a:lstStyle/>
        <a:p>
          <a:endParaRPr lang="en-NZ"/>
        </a:p>
      </dgm:t>
    </dgm:pt>
    <dgm:pt modelId="{318234A7-6328-4478-A888-AB0A3134915E}" type="sibTrans" cxnId="{7930AA42-168B-450E-A160-97336872549A}">
      <dgm:prSet/>
      <dgm:spPr/>
      <dgm:t>
        <a:bodyPr/>
        <a:lstStyle/>
        <a:p>
          <a:endParaRPr lang="en-NZ"/>
        </a:p>
      </dgm:t>
    </dgm:pt>
    <dgm:pt modelId="{0A955C2D-669F-49C9-BBE5-975ACF9308DF}">
      <dgm:prSet phldrT="[Text]"/>
      <dgm:spPr/>
      <dgm:t>
        <a:bodyPr/>
        <a:lstStyle/>
        <a:p>
          <a:r>
            <a:rPr lang="en-NZ" dirty="0"/>
            <a:t>Tertiary level qual</a:t>
          </a:r>
        </a:p>
      </dgm:t>
    </dgm:pt>
    <dgm:pt modelId="{0AB2EFD2-D150-4B36-93E7-FD9AB1A6A467}" type="parTrans" cxnId="{26BB5DD1-EF2F-4F81-8B31-DA85B02EDD13}">
      <dgm:prSet/>
      <dgm:spPr/>
      <dgm:t>
        <a:bodyPr/>
        <a:lstStyle/>
        <a:p>
          <a:endParaRPr lang="en-NZ"/>
        </a:p>
      </dgm:t>
    </dgm:pt>
    <dgm:pt modelId="{8624A5DA-E8F8-43C8-ABE8-990F6699765B}" type="sibTrans" cxnId="{26BB5DD1-EF2F-4F81-8B31-DA85B02EDD13}">
      <dgm:prSet/>
      <dgm:spPr/>
      <dgm:t>
        <a:bodyPr/>
        <a:lstStyle/>
        <a:p>
          <a:endParaRPr lang="en-NZ"/>
        </a:p>
      </dgm:t>
    </dgm:pt>
    <dgm:pt modelId="{2B30F651-A617-4393-80CA-71BFB63984B0}">
      <dgm:prSet phldrT="[Text]"/>
      <dgm:spPr/>
      <dgm:t>
        <a:bodyPr/>
        <a:lstStyle/>
        <a:p>
          <a:r>
            <a:rPr lang="en-NZ" dirty="0"/>
            <a:t>Specialised body of knowledge</a:t>
          </a:r>
        </a:p>
      </dgm:t>
    </dgm:pt>
    <dgm:pt modelId="{A91F0A75-A3D8-424D-97A4-4FCCD687029E}" type="parTrans" cxnId="{B541E61C-401E-4E7A-AC37-6F7B58ABCC17}">
      <dgm:prSet/>
      <dgm:spPr/>
      <dgm:t>
        <a:bodyPr/>
        <a:lstStyle/>
        <a:p>
          <a:endParaRPr lang="en-NZ"/>
        </a:p>
      </dgm:t>
    </dgm:pt>
    <dgm:pt modelId="{102CBC57-9D67-4E7B-82E8-DB791867AB94}" type="sibTrans" cxnId="{B541E61C-401E-4E7A-AC37-6F7B58ABCC17}">
      <dgm:prSet/>
      <dgm:spPr/>
      <dgm:t>
        <a:bodyPr/>
        <a:lstStyle/>
        <a:p>
          <a:endParaRPr lang="en-NZ"/>
        </a:p>
      </dgm:t>
    </dgm:pt>
    <dgm:pt modelId="{70522F0A-6CBF-4F20-8666-0913E56AF300}">
      <dgm:prSet phldrT="[Text]"/>
      <dgm:spPr/>
      <dgm:t>
        <a:bodyPr/>
        <a:lstStyle/>
        <a:p>
          <a:r>
            <a:rPr lang="en-NZ" dirty="0"/>
            <a:t>Mandatory registration</a:t>
          </a:r>
        </a:p>
      </dgm:t>
    </dgm:pt>
    <dgm:pt modelId="{9A4E259A-1FB6-4D34-9466-25721C18E0A8}" type="parTrans" cxnId="{6F60EED6-22D2-4491-9676-A3266DC03F2D}">
      <dgm:prSet/>
      <dgm:spPr/>
      <dgm:t>
        <a:bodyPr/>
        <a:lstStyle/>
        <a:p>
          <a:endParaRPr lang="en-NZ"/>
        </a:p>
      </dgm:t>
    </dgm:pt>
    <dgm:pt modelId="{DA2CB7F8-7363-47C2-BAC9-B9B3E212F6E0}" type="sibTrans" cxnId="{6F60EED6-22D2-4491-9676-A3266DC03F2D}">
      <dgm:prSet/>
      <dgm:spPr/>
      <dgm:t>
        <a:bodyPr/>
        <a:lstStyle/>
        <a:p>
          <a:endParaRPr lang="en-NZ"/>
        </a:p>
      </dgm:t>
    </dgm:pt>
    <dgm:pt modelId="{4B697D2A-C70F-4AF0-92A1-54783AD1AC6F}">
      <dgm:prSet phldrT="[Text]"/>
      <dgm:spPr/>
      <dgm:t>
        <a:bodyPr/>
        <a:lstStyle/>
        <a:p>
          <a:r>
            <a:rPr lang="en-NZ" dirty="0"/>
            <a:t>Code of Conduct</a:t>
          </a:r>
        </a:p>
      </dgm:t>
    </dgm:pt>
    <dgm:pt modelId="{2BCE1727-89F4-4A52-A580-E7FDCCADEA71}" type="parTrans" cxnId="{6FFD97BC-A658-49B1-87D6-7250E156018A}">
      <dgm:prSet/>
      <dgm:spPr/>
      <dgm:t>
        <a:bodyPr/>
        <a:lstStyle/>
        <a:p>
          <a:endParaRPr lang="en-NZ"/>
        </a:p>
      </dgm:t>
    </dgm:pt>
    <dgm:pt modelId="{B5379B31-6FD8-4DA3-A9AF-97C1D0CFF010}" type="sibTrans" cxnId="{6FFD97BC-A658-49B1-87D6-7250E156018A}">
      <dgm:prSet/>
      <dgm:spPr/>
      <dgm:t>
        <a:bodyPr/>
        <a:lstStyle/>
        <a:p>
          <a:endParaRPr lang="en-NZ"/>
        </a:p>
      </dgm:t>
    </dgm:pt>
    <dgm:pt modelId="{0E8B5A24-22BA-409B-835A-2117743D7600}">
      <dgm:prSet phldrT="[Text]"/>
      <dgm:spPr/>
      <dgm:t>
        <a:bodyPr/>
        <a:lstStyle/>
        <a:p>
          <a:r>
            <a:rPr lang="en-NZ" dirty="0"/>
            <a:t>Set of values / ethics</a:t>
          </a:r>
        </a:p>
      </dgm:t>
    </dgm:pt>
    <dgm:pt modelId="{47F2152E-0BEB-48CE-B5C2-5628FA100C87}" type="parTrans" cxnId="{4430ECC8-17EA-4BD5-9553-DA1C95E6EC15}">
      <dgm:prSet/>
      <dgm:spPr/>
      <dgm:t>
        <a:bodyPr/>
        <a:lstStyle/>
        <a:p>
          <a:endParaRPr lang="en-NZ"/>
        </a:p>
      </dgm:t>
    </dgm:pt>
    <dgm:pt modelId="{DFF74E5F-5E26-4349-9172-262D5FC1DD3A}" type="sibTrans" cxnId="{4430ECC8-17EA-4BD5-9553-DA1C95E6EC15}">
      <dgm:prSet/>
      <dgm:spPr/>
      <dgm:t>
        <a:bodyPr/>
        <a:lstStyle/>
        <a:p>
          <a:endParaRPr lang="en-NZ"/>
        </a:p>
      </dgm:t>
    </dgm:pt>
    <dgm:pt modelId="{8FD422C2-D1D3-4130-BCEC-141D9741AFF2}" type="pres">
      <dgm:prSet presAssocID="{04748CFE-3849-41F2-8559-2C7C54BD054D}" presName="Name0" presStyleCnt="0">
        <dgm:presLayoutVars>
          <dgm:chMax val="1"/>
          <dgm:chPref val="1"/>
          <dgm:dir/>
          <dgm:animOne val="branch"/>
          <dgm:animLvl val="lvl"/>
        </dgm:presLayoutVars>
      </dgm:prSet>
      <dgm:spPr/>
    </dgm:pt>
    <dgm:pt modelId="{F2AD85B5-45F4-468E-B391-63BC1A99B145}" type="pres">
      <dgm:prSet presAssocID="{6A51521E-877A-40B7-94CE-03AC56D9D40F}" presName="Parent" presStyleLbl="node0" presStyleIdx="0" presStyleCnt="1">
        <dgm:presLayoutVars>
          <dgm:chMax val="6"/>
          <dgm:chPref val="6"/>
        </dgm:presLayoutVars>
      </dgm:prSet>
      <dgm:spPr/>
    </dgm:pt>
    <dgm:pt modelId="{F936E945-60BC-431A-9C15-1A18BFE14645}" type="pres">
      <dgm:prSet presAssocID="{F22F8CF9-C223-4C51-B68A-A98542728163}" presName="Accent1" presStyleCnt="0"/>
      <dgm:spPr/>
    </dgm:pt>
    <dgm:pt modelId="{FB1E1C6F-D5ED-48F3-BECB-19EB5C442A0E}" type="pres">
      <dgm:prSet presAssocID="{F22F8CF9-C223-4C51-B68A-A98542728163}" presName="Accent" presStyleLbl="bgShp" presStyleIdx="0" presStyleCnt="6"/>
      <dgm:spPr/>
    </dgm:pt>
    <dgm:pt modelId="{24DA4257-D095-4947-B318-B2E26AF9531A}" type="pres">
      <dgm:prSet presAssocID="{F22F8CF9-C223-4C51-B68A-A98542728163}" presName="Child1" presStyleLbl="node1" presStyleIdx="0" presStyleCnt="6">
        <dgm:presLayoutVars>
          <dgm:chMax val="0"/>
          <dgm:chPref val="0"/>
          <dgm:bulletEnabled val="1"/>
        </dgm:presLayoutVars>
      </dgm:prSet>
      <dgm:spPr/>
    </dgm:pt>
    <dgm:pt modelId="{4D9D7A4A-1A8B-4B55-AF4F-80FC4D434C4B}" type="pres">
      <dgm:prSet presAssocID="{0A955C2D-669F-49C9-BBE5-975ACF9308DF}" presName="Accent2" presStyleCnt="0"/>
      <dgm:spPr/>
    </dgm:pt>
    <dgm:pt modelId="{84C076C0-E222-419D-A060-9FD188F7DAE9}" type="pres">
      <dgm:prSet presAssocID="{0A955C2D-669F-49C9-BBE5-975ACF9308DF}" presName="Accent" presStyleLbl="bgShp" presStyleIdx="1" presStyleCnt="6"/>
      <dgm:spPr/>
    </dgm:pt>
    <dgm:pt modelId="{37C002D1-1DED-4898-89A4-ACCC8210B180}" type="pres">
      <dgm:prSet presAssocID="{0A955C2D-669F-49C9-BBE5-975ACF9308DF}" presName="Child2" presStyleLbl="node1" presStyleIdx="1" presStyleCnt="6">
        <dgm:presLayoutVars>
          <dgm:chMax val="0"/>
          <dgm:chPref val="0"/>
          <dgm:bulletEnabled val="1"/>
        </dgm:presLayoutVars>
      </dgm:prSet>
      <dgm:spPr/>
    </dgm:pt>
    <dgm:pt modelId="{9793A3E8-A473-49C5-A0F8-40F309F0CC77}" type="pres">
      <dgm:prSet presAssocID="{2B30F651-A617-4393-80CA-71BFB63984B0}" presName="Accent3" presStyleCnt="0"/>
      <dgm:spPr/>
    </dgm:pt>
    <dgm:pt modelId="{4668D512-8F90-4988-B516-650428874A5E}" type="pres">
      <dgm:prSet presAssocID="{2B30F651-A617-4393-80CA-71BFB63984B0}" presName="Accent" presStyleLbl="bgShp" presStyleIdx="2" presStyleCnt="6"/>
      <dgm:spPr/>
    </dgm:pt>
    <dgm:pt modelId="{DE46BA85-BE28-4D99-8C8E-7D1A0AD68C0B}" type="pres">
      <dgm:prSet presAssocID="{2B30F651-A617-4393-80CA-71BFB63984B0}" presName="Child3" presStyleLbl="node1" presStyleIdx="2" presStyleCnt="6" custLinFactNeighborX="1315" custLinFactNeighborY="-507">
        <dgm:presLayoutVars>
          <dgm:chMax val="0"/>
          <dgm:chPref val="0"/>
          <dgm:bulletEnabled val="1"/>
        </dgm:presLayoutVars>
      </dgm:prSet>
      <dgm:spPr/>
    </dgm:pt>
    <dgm:pt modelId="{DD66FFB6-230F-4BBE-9D90-9A5594C8BDC4}" type="pres">
      <dgm:prSet presAssocID="{70522F0A-6CBF-4F20-8666-0913E56AF300}" presName="Accent4" presStyleCnt="0"/>
      <dgm:spPr/>
    </dgm:pt>
    <dgm:pt modelId="{F3B0F8E5-10AD-4E2A-8417-446B74019B84}" type="pres">
      <dgm:prSet presAssocID="{70522F0A-6CBF-4F20-8666-0913E56AF300}" presName="Accent" presStyleLbl="bgShp" presStyleIdx="3" presStyleCnt="6"/>
      <dgm:spPr/>
    </dgm:pt>
    <dgm:pt modelId="{6364A163-FB77-48CB-A847-3EB366B795C1}" type="pres">
      <dgm:prSet presAssocID="{70522F0A-6CBF-4F20-8666-0913E56AF300}" presName="Child4" presStyleLbl="node1" presStyleIdx="3" presStyleCnt="6">
        <dgm:presLayoutVars>
          <dgm:chMax val="0"/>
          <dgm:chPref val="0"/>
          <dgm:bulletEnabled val="1"/>
        </dgm:presLayoutVars>
      </dgm:prSet>
      <dgm:spPr/>
    </dgm:pt>
    <dgm:pt modelId="{66037BE4-ECCC-4439-971E-FE4B3767557F}" type="pres">
      <dgm:prSet presAssocID="{4B697D2A-C70F-4AF0-92A1-54783AD1AC6F}" presName="Accent5" presStyleCnt="0"/>
      <dgm:spPr/>
    </dgm:pt>
    <dgm:pt modelId="{0120FCA8-D757-4BEC-A968-650158E174B2}" type="pres">
      <dgm:prSet presAssocID="{4B697D2A-C70F-4AF0-92A1-54783AD1AC6F}" presName="Accent" presStyleLbl="bgShp" presStyleIdx="4" presStyleCnt="6"/>
      <dgm:spPr/>
    </dgm:pt>
    <dgm:pt modelId="{9840D884-0D1A-4802-8EF8-E2C2B0B2D1EF}" type="pres">
      <dgm:prSet presAssocID="{4B697D2A-C70F-4AF0-92A1-54783AD1AC6F}" presName="Child5" presStyleLbl="node1" presStyleIdx="4" presStyleCnt="6">
        <dgm:presLayoutVars>
          <dgm:chMax val="0"/>
          <dgm:chPref val="0"/>
          <dgm:bulletEnabled val="1"/>
        </dgm:presLayoutVars>
      </dgm:prSet>
      <dgm:spPr/>
    </dgm:pt>
    <dgm:pt modelId="{42ABDED8-D9A2-45E3-B857-CBCEFCE927A5}" type="pres">
      <dgm:prSet presAssocID="{0E8B5A24-22BA-409B-835A-2117743D7600}" presName="Accent6" presStyleCnt="0"/>
      <dgm:spPr/>
    </dgm:pt>
    <dgm:pt modelId="{E777B78A-9EAE-4DAF-8B43-F8BE4BC07A56}" type="pres">
      <dgm:prSet presAssocID="{0E8B5A24-22BA-409B-835A-2117743D7600}" presName="Accent" presStyleLbl="bgShp" presStyleIdx="5" presStyleCnt="6"/>
      <dgm:spPr/>
    </dgm:pt>
    <dgm:pt modelId="{96C5F60D-EC23-492D-8A7C-1282F5AA5FAA}" type="pres">
      <dgm:prSet presAssocID="{0E8B5A24-22BA-409B-835A-2117743D7600}" presName="Child6" presStyleLbl="node1" presStyleIdx="5" presStyleCnt="6">
        <dgm:presLayoutVars>
          <dgm:chMax val="0"/>
          <dgm:chPref val="0"/>
          <dgm:bulletEnabled val="1"/>
        </dgm:presLayoutVars>
      </dgm:prSet>
      <dgm:spPr/>
    </dgm:pt>
  </dgm:ptLst>
  <dgm:cxnLst>
    <dgm:cxn modelId="{1C73EC13-B057-4750-8086-4757F341E76C}" type="presOf" srcId="{0A955C2D-669F-49C9-BBE5-975ACF9308DF}" destId="{37C002D1-1DED-4898-89A4-ACCC8210B180}" srcOrd="0" destOrd="0" presId="urn:microsoft.com/office/officeart/2011/layout/HexagonRadial"/>
    <dgm:cxn modelId="{B541E61C-401E-4E7A-AC37-6F7B58ABCC17}" srcId="{6A51521E-877A-40B7-94CE-03AC56D9D40F}" destId="{2B30F651-A617-4393-80CA-71BFB63984B0}" srcOrd="2" destOrd="0" parTransId="{A91F0A75-A3D8-424D-97A4-4FCCD687029E}" sibTransId="{102CBC57-9D67-4E7B-82E8-DB791867AB94}"/>
    <dgm:cxn modelId="{3B77FF33-48CB-4919-8FE4-75C411792B0C}" type="presOf" srcId="{70522F0A-6CBF-4F20-8666-0913E56AF300}" destId="{6364A163-FB77-48CB-A847-3EB366B795C1}" srcOrd="0" destOrd="0" presId="urn:microsoft.com/office/officeart/2011/layout/HexagonRadial"/>
    <dgm:cxn modelId="{7E34BA34-32F5-4D65-82E8-6A629ABA4ED6}" type="presOf" srcId="{F22F8CF9-C223-4C51-B68A-A98542728163}" destId="{24DA4257-D095-4947-B318-B2E26AF9531A}" srcOrd="0" destOrd="0" presId="urn:microsoft.com/office/officeart/2011/layout/HexagonRadial"/>
    <dgm:cxn modelId="{7930AA42-168B-450E-A160-97336872549A}" srcId="{6A51521E-877A-40B7-94CE-03AC56D9D40F}" destId="{F22F8CF9-C223-4C51-B68A-A98542728163}" srcOrd="0" destOrd="0" parTransId="{22350CDD-F96A-44CA-ACAB-84BA98108B81}" sibTransId="{318234A7-6328-4478-A888-AB0A3134915E}"/>
    <dgm:cxn modelId="{C8A3E046-62BE-43C5-9EB7-1287F4D770C9}" type="presOf" srcId="{0E8B5A24-22BA-409B-835A-2117743D7600}" destId="{96C5F60D-EC23-492D-8A7C-1282F5AA5FAA}" srcOrd="0" destOrd="0" presId="urn:microsoft.com/office/officeart/2011/layout/HexagonRadial"/>
    <dgm:cxn modelId="{3C7BE572-BD5E-4E2D-A326-F0D2F304BF81}" srcId="{04748CFE-3849-41F2-8559-2C7C54BD054D}" destId="{6A51521E-877A-40B7-94CE-03AC56D9D40F}" srcOrd="0" destOrd="0" parTransId="{942AFE36-C068-429D-8169-E728669A202C}" sibTransId="{8B401ACA-B399-41AE-ACC0-5A3FEAFF4F98}"/>
    <dgm:cxn modelId="{017348B6-4DA6-4142-BEA0-74E85A867657}" type="presOf" srcId="{4B697D2A-C70F-4AF0-92A1-54783AD1AC6F}" destId="{9840D884-0D1A-4802-8EF8-E2C2B0B2D1EF}" srcOrd="0" destOrd="0" presId="urn:microsoft.com/office/officeart/2011/layout/HexagonRadial"/>
    <dgm:cxn modelId="{6FFD97BC-A658-49B1-87D6-7250E156018A}" srcId="{6A51521E-877A-40B7-94CE-03AC56D9D40F}" destId="{4B697D2A-C70F-4AF0-92A1-54783AD1AC6F}" srcOrd="4" destOrd="0" parTransId="{2BCE1727-89F4-4A52-A580-E7FDCCADEA71}" sibTransId="{B5379B31-6FD8-4DA3-A9AF-97C1D0CFF010}"/>
    <dgm:cxn modelId="{39E773C3-19C6-463C-8B41-1A4E22A0C48C}" type="presOf" srcId="{6A51521E-877A-40B7-94CE-03AC56D9D40F}" destId="{F2AD85B5-45F4-468E-B391-63BC1A99B145}" srcOrd="0" destOrd="0" presId="urn:microsoft.com/office/officeart/2011/layout/HexagonRadial"/>
    <dgm:cxn modelId="{4430ECC8-17EA-4BD5-9553-DA1C95E6EC15}" srcId="{6A51521E-877A-40B7-94CE-03AC56D9D40F}" destId="{0E8B5A24-22BA-409B-835A-2117743D7600}" srcOrd="5" destOrd="0" parTransId="{47F2152E-0BEB-48CE-B5C2-5628FA100C87}" sibTransId="{DFF74E5F-5E26-4349-9172-262D5FC1DD3A}"/>
    <dgm:cxn modelId="{B96425CC-ED84-431A-A8D8-C6A8AC531EDC}" type="presOf" srcId="{04748CFE-3849-41F2-8559-2C7C54BD054D}" destId="{8FD422C2-D1D3-4130-BCEC-141D9741AFF2}" srcOrd="0" destOrd="0" presId="urn:microsoft.com/office/officeart/2011/layout/HexagonRadial"/>
    <dgm:cxn modelId="{26BB5DD1-EF2F-4F81-8B31-DA85B02EDD13}" srcId="{6A51521E-877A-40B7-94CE-03AC56D9D40F}" destId="{0A955C2D-669F-49C9-BBE5-975ACF9308DF}" srcOrd="1" destOrd="0" parTransId="{0AB2EFD2-D150-4B36-93E7-FD9AB1A6A467}" sibTransId="{8624A5DA-E8F8-43C8-ABE8-990F6699765B}"/>
    <dgm:cxn modelId="{6F60EED6-22D2-4491-9676-A3266DC03F2D}" srcId="{6A51521E-877A-40B7-94CE-03AC56D9D40F}" destId="{70522F0A-6CBF-4F20-8666-0913E56AF300}" srcOrd="3" destOrd="0" parTransId="{9A4E259A-1FB6-4D34-9466-25721C18E0A8}" sibTransId="{DA2CB7F8-7363-47C2-BAC9-B9B3E212F6E0}"/>
    <dgm:cxn modelId="{9ECE5EFD-7298-46A0-AAA7-CDEE26FE46FC}" type="presOf" srcId="{2B30F651-A617-4393-80CA-71BFB63984B0}" destId="{DE46BA85-BE28-4D99-8C8E-7D1A0AD68C0B}" srcOrd="0" destOrd="0" presId="urn:microsoft.com/office/officeart/2011/layout/HexagonRadial"/>
    <dgm:cxn modelId="{92ABC83D-9AC5-43FC-92D2-33BAB69B96BF}" type="presParOf" srcId="{8FD422C2-D1D3-4130-BCEC-141D9741AFF2}" destId="{F2AD85B5-45F4-468E-B391-63BC1A99B145}" srcOrd="0" destOrd="0" presId="urn:microsoft.com/office/officeart/2011/layout/HexagonRadial"/>
    <dgm:cxn modelId="{AC32916C-C6AF-4F91-BB83-0197D806893E}" type="presParOf" srcId="{8FD422C2-D1D3-4130-BCEC-141D9741AFF2}" destId="{F936E945-60BC-431A-9C15-1A18BFE14645}" srcOrd="1" destOrd="0" presId="urn:microsoft.com/office/officeart/2011/layout/HexagonRadial"/>
    <dgm:cxn modelId="{01C8B96F-8E0D-4C52-A3D1-C7688F6A575A}" type="presParOf" srcId="{F936E945-60BC-431A-9C15-1A18BFE14645}" destId="{FB1E1C6F-D5ED-48F3-BECB-19EB5C442A0E}" srcOrd="0" destOrd="0" presId="urn:microsoft.com/office/officeart/2011/layout/HexagonRadial"/>
    <dgm:cxn modelId="{583AA897-DA98-4E38-97FE-2F1375DD38BE}" type="presParOf" srcId="{8FD422C2-D1D3-4130-BCEC-141D9741AFF2}" destId="{24DA4257-D095-4947-B318-B2E26AF9531A}" srcOrd="2" destOrd="0" presId="urn:microsoft.com/office/officeart/2011/layout/HexagonRadial"/>
    <dgm:cxn modelId="{7A3CEAB2-1091-4725-BB1C-7772538B2A84}" type="presParOf" srcId="{8FD422C2-D1D3-4130-BCEC-141D9741AFF2}" destId="{4D9D7A4A-1A8B-4B55-AF4F-80FC4D434C4B}" srcOrd="3" destOrd="0" presId="urn:microsoft.com/office/officeart/2011/layout/HexagonRadial"/>
    <dgm:cxn modelId="{2C92FDBF-12D1-477A-B881-C797F1C80193}" type="presParOf" srcId="{4D9D7A4A-1A8B-4B55-AF4F-80FC4D434C4B}" destId="{84C076C0-E222-419D-A060-9FD188F7DAE9}" srcOrd="0" destOrd="0" presId="urn:microsoft.com/office/officeart/2011/layout/HexagonRadial"/>
    <dgm:cxn modelId="{759DA3BC-F475-4F0D-B3B1-9D4AC0CFA1F6}" type="presParOf" srcId="{8FD422C2-D1D3-4130-BCEC-141D9741AFF2}" destId="{37C002D1-1DED-4898-89A4-ACCC8210B180}" srcOrd="4" destOrd="0" presId="urn:microsoft.com/office/officeart/2011/layout/HexagonRadial"/>
    <dgm:cxn modelId="{8D774AE8-8EA9-44BD-AF37-4851FE8DDFB2}" type="presParOf" srcId="{8FD422C2-D1D3-4130-BCEC-141D9741AFF2}" destId="{9793A3E8-A473-49C5-A0F8-40F309F0CC77}" srcOrd="5" destOrd="0" presId="urn:microsoft.com/office/officeart/2011/layout/HexagonRadial"/>
    <dgm:cxn modelId="{E55DABF7-D535-4FCE-AEFC-3003111443C6}" type="presParOf" srcId="{9793A3E8-A473-49C5-A0F8-40F309F0CC77}" destId="{4668D512-8F90-4988-B516-650428874A5E}" srcOrd="0" destOrd="0" presId="urn:microsoft.com/office/officeart/2011/layout/HexagonRadial"/>
    <dgm:cxn modelId="{D37B347F-3E48-4D8B-8C66-468B61984CFF}" type="presParOf" srcId="{8FD422C2-D1D3-4130-BCEC-141D9741AFF2}" destId="{DE46BA85-BE28-4D99-8C8E-7D1A0AD68C0B}" srcOrd="6" destOrd="0" presId="urn:microsoft.com/office/officeart/2011/layout/HexagonRadial"/>
    <dgm:cxn modelId="{49F37E83-7274-41F4-9B20-9C372A6F39E4}" type="presParOf" srcId="{8FD422C2-D1D3-4130-BCEC-141D9741AFF2}" destId="{DD66FFB6-230F-4BBE-9D90-9A5594C8BDC4}" srcOrd="7" destOrd="0" presId="urn:microsoft.com/office/officeart/2011/layout/HexagonRadial"/>
    <dgm:cxn modelId="{D8C30AE7-F8A9-48BA-B36A-7A5BADEB3DA1}" type="presParOf" srcId="{DD66FFB6-230F-4BBE-9D90-9A5594C8BDC4}" destId="{F3B0F8E5-10AD-4E2A-8417-446B74019B84}" srcOrd="0" destOrd="0" presId="urn:microsoft.com/office/officeart/2011/layout/HexagonRadial"/>
    <dgm:cxn modelId="{E53430B5-C96B-491D-B4BA-F9E8911C4F47}" type="presParOf" srcId="{8FD422C2-D1D3-4130-BCEC-141D9741AFF2}" destId="{6364A163-FB77-48CB-A847-3EB366B795C1}" srcOrd="8" destOrd="0" presId="urn:microsoft.com/office/officeart/2011/layout/HexagonRadial"/>
    <dgm:cxn modelId="{A6B1C620-F065-4918-87E2-6A5FDB29C661}" type="presParOf" srcId="{8FD422C2-D1D3-4130-BCEC-141D9741AFF2}" destId="{66037BE4-ECCC-4439-971E-FE4B3767557F}" srcOrd="9" destOrd="0" presId="urn:microsoft.com/office/officeart/2011/layout/HexagonRadial"/>
    <dgm:cxn modelId="{7C5B0045-AFFB-4C8C-922B-BB1438DBB833}" type="presParOf" srcId="{66037BE4-ECCC-4439-971E-FE4B3767557F}" destId="{0120FCA8-D757-4BEC-A968-650158E174B2}" srcOrd="0" destOrd="0" presId="urn:microsoft.com/office/officeart/2011/layout/HexagonRadial"/>
    <dgm:cxn modelId="{B8A58E8F-CE7A-4435-A759-8B24E4EB889B}" type="presParOf" srcId="{8FD422C2-D1D3-4130-BCEC-141D9741AFF2}" destId="{9840D884-0D1A-4802-8EF8-E2C2B0B2D1EF}" srcOrd="10" destOrd="0" presId="urn:microsoft.com/office/officeart/2011/layout/HexagonRadial"/>
    <dgm:cxn modelId="{9BA0F2FB-0017-4F30-87E6-C2B7CB9C3E74}" type="presParOf" srcId="{8FD422C2-D1D3-4130-BCEC-141D9741AFF2}" destId="{42ABDED8-D9A2-45E3-B857-CBCEFCE927A5}" srcOrd="11" destOrd="0" presId="urn:microsoft.com/office/officeart/2011/layout/HexagonRadial"/>
    <dgm:cxn modelId="{0ABCB663-9131-464E-BAFD-AC4F8E22E73D}" type="presParOf" srcId="{42ABDED8-D9A2-45E3-B857-CBCEFCE927A5}" destId="{E777B78A-9EAE-4DAF-8B43-F8BE4BC07A56}" srcOrd="0" destOrd="0" presId="urn:microsoft.com/office/officeart/2011/layout/HexagonRadial"/>
    <dgm:cxn modelId="{C4E7D015-A98A-4527-A9FB-006030461892}" type="presParOf" srcId="{8FD422C2-D1D3-4130-BCEC-141D9741AFF2}" destId="{96C5F60D-EC23-492D-8A7C-1282F5AA5FAA}"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D85B5-45F4-468E-B391-63BC1A99B145}">
      <dsp:nvSpPr>
        <dsp:cNvPr id="0" name=""/>
        <dsp:cNvSpPr/>
      </dsp:nvSpPr>
      <dsp:spPr>
        <a:xfrm>
          <a:off x="3649759" y="1946543"/>
          <a:ext cx="2474141" cy="2140232"/>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Professional</a:t>
          </a:r>
        </a:p>
      </dsp:txBody>
      <dsp:txXfrm>
        <a:off x="4059759" y="2301209"/>
        <a:ext cx="1654141" cy="1430900"/>
      </dsp:txXfrm>
    </dsp:sp>
    <dsp:sp modelId="{84C076C0-E222-419D-A060-9FD188F7DAE9}">
      <dsp:nvSpPr>
        <dsp:cNvPr id="0" name=""/>
        <dsp:cNvSpPr/>
      </dsp:nvSpPr>
      <dsp:spPr>
        <a:xfrm>
          <a:off x="5199047" y="922586"/>
          <a:ext cx="933486" cy="80432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DA4257-D095-4947-B318-B2E26AF9531A}">
      <dsp:nvSpPr>
        <dsp:cNvPr id="0" name=""/>
        <dsp:cNvSpPr/>
      </dsp:nvSpPr>
      <dsp:spPr>
        <a:xfrm>
          <a:off x="3877663" y="0"/>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Life long learning</a:t>
          </a:r>
        </a:p>
      </dsp:txBody>
      <dsp:txXfrm>
        <a:off x="4213670" y="290685"/>
        <a:ext cx="1355527" cy="1172691"/>
      </dsp:txXfrm>
    </dsp:sp>
    <dsp:sp modelId="{4668D512-8F90-4988-B516-650428874A5E}">
      <dsp:nvSpPr>
        <dsp:cNvPr id="0" name=""/>
        <dsp:cNvSpPr/>
      </dsp:nvSpPr>
      <dsp:spPr>
        <a:xfrm>
          <a:off x="6288498" y="2426240"/>
          <a:ext cx="933486" cy="80432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002D1-1DED-4898-89A4-ACCC8210B180}">
      <dsp:nvSpPr>
        <dsp:cNvPr id="0" name=""/>
        <dsp:cNvSpPr/>
      </dsp:nvSpPr>
      <dsp:spPr>
        <a:xfrm>
          <a:off x="5737154" y="1078865"/>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Tertiary level qual</a:t>
          </a:r>
        </a:p>
      </dsp:txBody>
      <dsp:txXfrm>
        <a:off x="6073161" y="1369550"/>
        <a:ext cx="1355527" cy="1172691"/>
      </dsp:txXfrm>
    </dsp:sp>
    <dsp:sp modelId="{F3B0F8E5-10AD-4E2A-8417-446B74019B84}">
      <dsp:nvSpPr>
        <dsp:cNvPr id="0" name=""/>
        <dsp:cNvSpPr/>
      </dsp:nvSpPr>
      <dsp:spPr>
        <a:xfrm>
          <a:off x="5531695" y="4123583"/>
          <a:ext cx="933486" cy="80432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46BA85-BE28-4D99-8C8E-7D1A0AD68C0B}">
      <dsp:nvSpPr>
        <dsp:cNvPr id="0" name=""/>
        <dsp:cNvSpPr/>
      </dsp:nvSpPr>
      <dsp:spPr>
        <a:xfrm>
          <a:off x="5763816" y="3190896"/>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Specialised body of knowledge</a:t>
          </a:r>
        </a:p>
      </dsp:txBody>
      <dsp:txXfrm>
        <a:off x="6099823" y="3481581"/>
        <a:ext cx="1355527" cy="1172691"/>
      </dsp:txXfrm>
    </dsp:sp>
    <dsp:sp modelId="{0120FCA8-D757-4BEC-A968-650158E174B2}">
      <dsp:nvSpPr>
        <dsp:cNvPr id="0" name=""/>
        <dsp:cNvSpPr/>
      </dsp:nvSpPr>
      <dsp:spPr>
        <a:xfrm>
          <a:off x="3654363" y="4299774"/>
          <a:ext cx="933486" cy="80432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64A163-FB77-48CB-A847-3EB366B795C1}">
      <dsp:nvSpPr>
        <dsp:cNvPr id="0" name=""/>
        <dsp:cNvSpPr/>
      </dsp:nvSpPr>
      <dsp:spPr>
        <a:xfrm>
          <a:off x="3877663" y="4279862"/>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Mandatory registration</a:t>
          </a:r>
        </a:p>
      </dsp:txBody>
      <dsp:txXfrm>
        <a:off x="4213670" y="4570547"/>
        <a:ext cx="1355527" cy="1172691"/>
      </dsp:txXfrm>
    </dsp:sp>
    <dsp:sp modelId="{E777B78A-9EAE-4DAF-8B43-F8BE4BC07A56}">
      <dsp:nvSpPr>
        <dsp:cNvPr id="0" name=""/>
        <dsp:cNvSpPr/>
      </dsp:nvSpPr>
      <dsp:spPr>
        <a:xfrm>
          <a:off x="2547071" y="2796723"/>
          <a:ext cx="933486" cy="804322"/>
        </a:xfrm>
        <a:prstGeom prst="hexagon">
          <a:avLst>
            <a:gd name="adj" fmla="val 28900"/>
            <a:gd name="vf" fmla="val 11547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40D884-0D1A-4802-8EF8-E2C2B0B2D1EF}">
      <dsp:nvSpPr>
        <dsp:cNvPr id="0" name=""/>
        <dsp:cNvSpPr/>
      </dsp:nvSpPr>
      <dsp:spPr>
        <a:xfrm>
          <a:off x="2009539" y="3200996"/>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Code of Conduct</a:t>
          </a:r>
        </a:p>
      </dsp:txBody>
      <dsp:txXfrm>
        <a:off x="2345546" y="3491681"/>
        <a:ext cx="1355527" cy="1172691"/>
      </dsp:txXfrm>
    </dsp:sp>
    <dsp:sp modelId="{96C5F60D-EC23-492D-8A7C-1282F5AA5FAA}">
      <dsp:nvSpPr>
        <dsp:cNvPr id="0" name=""/>
        <dsp:cNvSpPr/>
      </dsp:nvSpPr>
      <dsp:spPr>
        <a:xfrm>
          <a:off x="2009539" y="1076452"/>
          <a:ext cx="2027541" cy="1754061"/>
        </a:xfrm>
        <a:prstGeom prst="hexagon">
          <a:avLst>
            <a:gd name="adj" fmla="val 28570"/>
            <a:gd name="vf" fmla="val 11547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NZ" sz="2100" kern="1200" dirty="0"/>
            <a:t>Set of values / ethics</a:t>
          </a:r>
        </a:p>
      </dsp:txBody>
      <dsp:txXfrm>
        <a:off x="2345546" y="1367137"/>
        <a:ext cx="1355527" cy="1172691"/>
      </dsp:txXfrm>
    </dsp:sp>
  </dsp:spTree>
</dsp:drawing>
</file>

<file path=ppt/diagrams/layout1.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84871" cy="502755"/>
          </a:xfrm>
          <a:prstGeom prst="rect">
            <a:avLst/>
          </a:prstGeom>
        </p:spPr>
        <p:txBody>
          <a:bodyPr vert="horz" lIns="96606" tIns="48303" rIns="96606" bIns="48303" rtlCol="0"/>
          <a:lstStyle>
            <a:lvl1pPr algn="l">
              <a:defRPr sz="1300"/>
            </a:lvl1pPr>
          </a:lstStyle>
          <a:p>
            <a:endParaRPr lang="en-NZ"/>
          </a:p>
        </p:txBody>
      </p:sp>
      <p:sp>
        <p:nvSpPr>
          <p:cNvPr id="3" name="Date Placeholder 2"/>
          <p:cNvSpPr>
            <a:spLocks noGrp="1"/>
          </p:cNvSpPr>
          <p:nvPr>
            <p:ph type="dt" idx="1"/>
          </p:nvPr>
        </p:nvSpPr>
        <p:spPr>
          <a:xfrm>
            <a:off x="3901699" y="0"/>
            <a:ext cx="2984871" cy="502755"/>
          </a:xfrm>
          <a:prstGeom prst="rect">
            <a:avLst/>
          </a:prstGeom>
        </p:spPr>
        <p:txBody>
          <a:bodyPr vert="horz" lIns="96606" tIns="48303" rIns="96606" bIns="48303" rtlCol="0"/>
          <a:lstStyle>
            <a:lvl1pPr algn="r">
              <a:defRPr sz="1300"/>
            </a:lvl1pPr>
          </a:lstStyle>
          <a:p>
            <a:fld id="{E10C8F1F-17D1-46E6-999C-08B618DC2FC9}" type="datetimeFigureOut">
              <a:rPr lang="en-NZ" smtClean="0"/>
              <a:t>6/11/2025</a:t>
            </a:fld>
            <a:endParaRPr lang="en-NZ"/>
          </a:p>
        </p:txBody>
      </p:sp>
      <p:sp>
        <p:nvSpPr>
          <p:cNvPr id="4" name="Slide Image Placeholder 3"/>
          <p:cNvSpPr>
            <a:spLocks noGrp="1" noRot="1" noChangeAspect="1"/>
          </p:cNvSpPr>
          <p:nvPr>
            <p:ph type="sldImg" idx="2"/>
          </p:nvPr>
        </p:nvSpPr>
        <p:spPr>
          <a:xfrm>
            <a:off x="438150" y="1252538"/>
            <a:ext cx="6011863" cy="3381375"/>
          </a:xfrm>
          <a:prstGeom prst="rect">
            <a:avLst/>
          </a:prstGeom>
          <a:noFill/>
          <a:ln w="12700">
            <a:solidFill>
              <a:prstClr val="black"/>
            </a:solidFill>
          </a:ln>
        </p:spPr>
        <p:txBody>
          <a:bodyPr vert="horz" lIns="96606" tIns="48303" rIns="96606" bIns="48303" rtlCol="0" anchor="ctr"/>
          <a:lstStyle/>
          <a:p>
            <a:endParaRPr lang="en-NZ"/>
          </a:p>
        </p:txBody>
      </p:sp>
      <p:sp>
        <p:nvSpPr>
          <p:cNvPr id="5" name="Notes Placeholder 4"/>
          <p:cNvSpPr>
            <a:spLocks noGrp="1"/>
          </p:cNvSpPr>
          <p:nvPr>
            <p:ph type="body" sz="quarter" idx="3"/>
          </p:nvPr>
        </p:nvSpPr>
        <p:spPr>
          <a:xfrm>
            <a:off x="688817" y="4822270"/>
            <a:ext cx="5510530" cy="3945493"/>
          </a:xfrm>
          <a:prstGeom prst="rect">
            <a:avLst/>
          </a:prstGeom>
        </p:spPr>
        <p:txBody>
          <a:bodyPr vert="horz" lIns="96606" tIns="48303" rIns="96606" bIns="48303"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6" name="Footer Placeholder 5"/>
          <p:cNvSpPr>
            <a:spLocks noGrp="1"/>
          </p:cNvSpPr>
          <p:nvPr>
            <p:ph type="ftr" sz="quarter" idx="4"/>
          </p:nvPr>
        </p:nvSpPr>
        <p:spPr>
          <a:xfrm>
            <a:off x="1" y="9517547"/>
            <a:ext cx="2984871" cy="502754"/>
          </a:xfrm>
          <a:prstGeom prst="rect">
            <a:avLst/>
          </a:prstGeom>
        </p:spPr>
        <p:txBody>
          <a:bodyPr vert="horz" lIns="96606" tIns="48303" rIns="96606" bIns="48303" rtlCol="0" anchor="b"/>
          <a:lstStyle>
            <a:lvl1pPr algn="l">
              <a:defRPr sz="1300"/>
            </a:lvl1pPr>
          </a:lstStyle>
          <a:p>
            <a:endParaRPr lang="en-NZ"/>
          </a:p>
        </p:txBody>
      </p:sp>
      <p:sp>
        <p:nvSpPr>
          <p:cNvPr id="7" name="Slide Number Placeholder 6"/>
          <p:cNvSpPr>
            <a:spLocks noGrp="1"/>
          </p:cNvSpPr>
          <p:nvPr>
            <p:ph type="sldNum" sz="quarter" idx="5"/>
          </p:nvPr>
        </p:nvSpPr>
        <p:spPr>
          <a:xfrm>
            <a:off x="3901699" y="9517547"/>
            <a:ext cx="2984871" cy="502754"/>
          </a:xfrm>
          <a:prstGeom prst="rect">
            <a:avLst/>
          </a:prstGeom>
        </p:spPr>
        <p:txBody>
          <a:bodyPr vert="horz" lIns="96606" tIns="48303" rIns="96606" bIns="48303" rtlCol="0" anchor="b"/>
          <a:lstStyle>
            <a:lvl1pPr algn="r">
              <a:defRPr sz="1300"/>
            </a:lvl1pPr>
          </a:lstStyle>
          <a:p>
            <a:fld id="{609387EE-8824-476A-ACD8-4E7B213E5E89}" type="slidenum">
              <a:rPr lang="en-NZ" smtClean="0"/>
              <a:t>‹#›</a:t>
            </a:fld>
            <a:endParaRPr lang="en-NZ"/>
          </a:p>
        </p:txBody>
      </p:sp>
    </p:spTree>
    <p:extLst>
      <p:ext uri="{BB962C8B-B14F-4D97-AF65-F5344CB8AC3E}">
        <p14:creationId xmlns:p14="http://schemas.microsoft.com/office/powerpoint/2010/main" val="585878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400" dirty="0">
                <a:highlight>
                  <a:srgbClr val="FFFF00"/>
                </a:highlight>
              </a:rPr>
              <a:t>Rachel</a:t>
            </a:r>
          </a:p>
        </p:txBody>
      </p:sp>
      <p:sp>
        <p:nvSpPr>
          <p:cNvPr id="4" name="Slide Number Placeholder 3"/>
          <p:cNvSpPr>
            <a:spLocks noGrp="1"/>
          </p:cNvSpPr>
          <p:nvPr>
            <p:ph type="sldNum" sz="quarter" idx="5"/>
          </p:nvPr>
        </p:nvSpPr>
        <p:spPr/>
        <p:txBody>
          <a:bodyPr/>
          <a:lstStyle/>
          <a:p>
            <a:fld id="{609387EE-8824-476A-ACD8-4E7B213E5E89}" type="slidenum">
              <a:rPr lang="en-NZ" smtClean="0"/>
              <a:t>1</a:t>
            </a:fld>
            <a:endParaRPr lang="en-NZ"/>
          </a:p>
        </p:txBody>
      </p:sp>
    </p:spTree>
    <p:extLst>
      <p:ext uri="{BB962C8B-B14F-4D97-AF65-F5344CB8AC3E}">
        <p14:creationId xmlns:p14="http://schemas.microsoft.com/office/powerpoint/2010/main" val="1591381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66825"/>
            <a:ext cx="6011863" cy="3381375"/>
          </a:xfrm>
        </p:spPr>
      </p:sp>
      <p:sp>
        <p:nvSpPr>
          <p:cNvPr id="3" name="Notes Placeholder 2"/>
          <p:cNvSpPr>
            <a:spLocks noGrp="1"/>
          </p:cNvSpPr>
          <p:nvPr>
            <p:ph type="body" idx="1"/>
          </p:nvPr>
        </p:nvSpPr>
        <p:spPr>
          <a:xfrm>
            <a:off x="688816" y="4822269"/>
            <a:ext cx="5704477" cy="5011758"/>
          </a:xfrm>
        </p:spPr>
        <p:txBody>
          <a:bodyPr/>
          <a:lstStyle/>
          <a:p>
            <a:pPr algn="just"/>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Bindy</a:t>
            </a:r>
          </a:p>
          <a:p>
            <a:pPr algn="just"/>
            <a:endPar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We know that boundary breaches can impact students significantly.</a:t>
            </a:r>
          </a:p>
          <a:p>
            <a:pPr algn="just"/>
            <a:endPar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Breaches can affect students emotionally. The key thing is that the professional knows more about the student than the student knows about the teacher.  It is the professional, therefore, that has all of the power from the very start.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When you have a vulnerable person (and younger people, teenagers are by definition very vulnerable because of their age) a boundary breach has much more of an impact.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It can cause anxiety because they need the teacher’s attention but don’t want </a:t>
            </a:r>
            <a:r>
              <a:rPr lang="en-NZ" sz="1400" dirty="0">
                <a:latin typeface="Calibri" panose="020F0502020204030204" pitchFamily="34" charset="0"/>
                <a:cs typeface="Times New Roman" panose="02020603050405020304" pitchFamily="18" charset="0"/>
              </a:rPr>
              <a:t>to</a:t>
            </a:r>
            <a:r>
              <a:rPr lang="en-NZ" sz="1400" dirty="0">
                <a:latin typeface="Calibri" panose="020F0502020204030204" pitchFamily="34" charset="0"/>
                <a:ea typeface="Calibri" panose="020F0502020204030204" pitchFamily="34" charset="0"/>
                <a:cs typeface="Times New Roman" panose="02020603050405020304" pitchFamily="18" charset="0"/>
              </a:rPr>
              <a:t> get the teacher in trouble.</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Breaches can cause emotional trauma and embarrassment to the student  because they can become very dependant on the teacher</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And we know that students an also feel very guilty (for getting teacher into trouble) – </a:t>
            </a:r>
          </a:p>
          <a:p>
            <a:pPr marL="286493" indent="-286493" algn="just">
              <a:buFontTx/>
              <a:buChar char="-"/>
            </a:pP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Social – Boundary breaches can also students socially. Students can become isolated from friends as they can be seen as being ‘special’ or the ‘teacher’s pet’.</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Students may also have difficulties with their friendships because they can’t tell anyone about what is happening in case the professional gets into trouble.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At home relationships can suffer as there is a need to be secretive.</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Work – we also know that a student’s work or productivity is affected. For example, if there is a boundary breach, the teacher involved might lose objectivity or professional judgement so aren’t able to give the student fair or objective feedback on their work or give the student a better or worse marks than what they would’ve normally. This affects their future education.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Other people around what is going on can be affected too. It can really affect their trust in the profession: for example other students might start to lack trust in other teachers - so this impacts their learning.</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In essence a boundary breach can have severe and long lasting negative effects on students.</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en-NZ" sz="1400" dirty="0">
                <a:effectLst/>
                <a:latin typeface="Calibri" panose="020F0502020204030204" pitchFamily="34" charset="0"/>
                <a:ea typeface="Calibri" panose="020F0502020204030204" pitchFamily="34" charset="0"/>
                <a:cs typeface="Times New Roman" panose="02020603050405020304" pitchFamily="18" charset="0"/>
              </a:rPr>
              <a:t>example – CAC v Teacher H NZTDT 2021/09)</a:t>
            </a:r>
          </a:p>
          <a:p>
            <a:pPr algn="just"/>
            <a:r>
              <a:rPr lang="en-NZ" sz="1400" i="1" dirty="0">
                <a:effectLst/>
                <a:latin typeface="Calibri" panose="020F0502020204030204" pitchFamily="34" charset="0"/>
                <a:ea typeface="Calibri" panose="020F0502020204030204" pitchFamily="34" charset="0"/>
                <a:cs typeface="Times New Roman" panose="02020603050405020304" pitchFamily="18" charset="0"/>
              </a:rPr>
              <a:t>CAC v Teacher H </a:t>
            </a:r>
            <a:r>
              <a:rPr lang="en-NZ" sz="1400" dirty="0">
                <a:effectLst/>
                <a:latin typeface="Calibri" panose="020F0502020204030204" pitchFamily="34" charset="0"/>
                <a:ea typeface="Calibri" panose="020F0502020204030204" pitchFamily="34" charset="0"/>
                <a:cs typeface="Times New Roman" panose="02020603050405020304" pitchFamily="18" charset="0"/>
              </a:rPr>
              <a:t>– </a:t>
            </a: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In 2018 Student A was in Year 11</a:t>
            </a:r>
            <a:r>
              <a:rPr lang="en-AU" sz="1400" dirty="0">
                <a:latin typeface="Calibri" panose="020F0502020204030204" pitchFamily="34" charset="0"/>
                <a:ea typeface="Calibri" panose="020F0502020204030204" pitchFamily="34" charset="0"/>
                <a:cs typeface="Times New Roman" panose="02020603050405020304" pitchFamily="18" charset="0"/>
              </a:rPr>
              <a:t> and her and a PE teacher started to become close. It progressed from playing four square together at lunch time and him giving her rides to sports practice. </a:t>
            </a:r>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This PE teacher was very popular with the students and a few had crushes on him.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During field trips in 2020 (when the student was in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Yr</a:t>
            </a:r>
            <a:r>
              <a:rPr lang="en-AU" sz="1400" dirty="0">
                <a:effectLst/>
                <a:latin typeface="Calibri" panose="020F0502020204030204" pitchFamily="34" charset="0"/>
                <a:ea typeface="Calibri" panose="020F0502020204030204" pitchFamily="34" charset="0"/>
                <a:cs typeface="Times New Roman" panose="02020603050405020304" pitchFamily="18" charset="0"/>
              </a:rPr>
              <a:t> 13) friends became concerned after observing the teacher and the student A boxing together in the fitness room together before 7 am, seeing student A and the teacher playing cards together, after the water slide having a fight and chasing each other around, and student A was always allocated a place in the front of the line next to the teacher.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Student A’s friends sent a letter for the Principal expressing their concerns about the close relationship between the teacher and their friend. </a:t>
            </a:r>
          </a:p>
          <a:p>
            <a:pPr algn="just"/>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The Principal met with the teacher with the school’s guidance counsellor. The teacher denied there was any inappropriate relationship going on. </a:t>
            </a: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After returning to school in May 2020 after covid lockdown Student A and the teacher were observed eating lunch together on the steps very close to each other. The student and teacher began exchanging </a:t>
            </a:r>
            <a:r>
              <a:rPr lang="en-AU" sz="1400" dirty="0" err="1">
                <a:effectLst/>
                <a:latin typeface="Calibri" panose="020F0502020204030204" pitchFamily="34" charset="0"/>
                <a:ea typeface="Calibri" panose="020F0502020204030204" pitchFamily="34" charset="0"/>
                <a:cs typeface="Times New Roman" panose="02020603050405020304" pitchFamily="18" charset="0"/>
              </a:rPr>
              <a:t>facebook</a:t>
            </a:r>
            <a:r>
              <a:rPr lang="en-AU" sz="1400" dirty="0">
                <a:effectLst/>
                <a:latin typeface="Calibri" panose="020F0502020204030204" pitchFamily="34" charset="0"/>
                <a:ea typeface="Calibri" panose="020F0502020204030204" pitchFamily="34" charset="0"/>
                <a:cs typeface="Times New Roman" panose="02020603050405020304" pitchFamily="18" charset="0"/>
              </a:rPr>
              <a:t> messages and arranged to meet before school at an outdoor location away from school to walk and talk. An intimate sexual relationship developed. </a:t>
            </a:r>
          </a:p>
          <a:p>
            <a:pPr algn="just"/>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effectLst/>
                <a:latin typeface="Calibri" panose="020F0502020204030204" pitchFamily="34" charset="0"/>
                <a:ea typeface="Calibri" panose="020F0502020204030204" pitchFamily="34" charset="0"/>
                <a:cs typeface="Times New Roman" panose="02020603050405020304" pitchFamily="18" charset="0"/>
              </a:rPr>
              <a:t>Later that year the friends saw some of her text messages between the teacher and the student such as: “ Teacher: I love you for ever  teacher” we never expected our love to be this real…” and this was how the relationship was discovered. </a:t>
            </a:r>
          </a:p>
          <a:p>
            <a:pPr algn="just"/>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effectLst/>
                <a:latin typeface="Calibri" panose="020F0502020204030204" pitchFamily="34" charset="0"/>
                <a:ea typeface="Calibri" panose="020F0502020204030204" pitchFamily="34" charset="0"/>
                <a:cs typeface="Times New Roman" panose="02020603050405020304" pitchFamily="18" charset="0"/>
              </a:rPr>
              <a:t>The student’s friends were very affected by the relationship between the teacher and their friend. They had liked and trusted the teacher, he’d been very influential in their lives and some felt very jealous that he had chosen this other student over them as his ‘preference’.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effectLst/>
                <a:latin typeface="Calibri" panose="020F0502020204030204" pitchFamily="34" charset="0"/>
                <a:ea typeface="Calibri" panose="020F0502020204030204" pitchFamily="34" charset="0"/>
                <a:cs typeface="Times New Roman" panose="02020603050405020304" pitchFamily="18" charset="0"/>
              </a:rPr>
              <a:t>While we don’t know if the students wanted to actually have a sexual relationship with </a:t>
            </a:r>
            <a:r>
              <a:rPr lang="en-NZ" sz="1400" dirty="0">
                <a:latin typeface="Calibri" panose="020F0502020204030204" pitchFamily="34" charset="0"/>
                <a:ea typeface="Calibri" panose="020F0502020204030204" pitchFamily="34" charset="0"/>
                <a:cs typeface="Times New Roman" panose="02020603050405020304" pitchFamily="18" charset="0"/>
              </a:rPr>
              <a:t>him, it was the choosing one student over the others -  which added to the hurt. </a:t>
            </a:r>
            <a:r>
              <a:rPr lang="en-NZ" sz="1400" dirty="0">
                <a:effectLst/>
                <a:latin typeface="Calibri" panose="020F0502020204030204" pitchFamily="34" charset="0"/>
                <a:ea typeface="Calibri" panose="020F0502020204030204" pitchFamily="34" charset="0"/>
                <a:cs typeface="Times New Roman" panose="02020603050405020304" pitchFamily="18" charset="0"/>
              </a:rPr>
              <a:t>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effectLst/>
                <a:latin typeface="Calibri" panose="020F0502020204030204" pitchFamily="34" charset="0"/>
                <a:ea typeface="Calibri" panose="020F0502020204030204" pitchFamily="34" charset="0"/>
                <a:cs typeface="Times New Roman" panose="02020603050405020304" pitchFamily="18" charset="0"/>
              </a:rPr>
              <a:t>Some said they didn’t trust teachers now.  </a:t>
            </a:r>
          </a:p>
          <a:p>
            <a:pPr algn="just"/>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The w</a:t>
            </a:r>
            <a:r>
              <a:rPr lang="en-NZ" sz="1400" dirty="0">
                <a:effectLst/>
                <a:latin typeface="Calibri" panose="020F0502020204030204" pitchFamily="34" charset="0"/>
                <a:ea typeface="Calibri" panose="020F0502020204030204" pitchFamily="34" charset="0"/>
                <a:cs typeface="Times New Roman" panose="02020603050405020304" pitchFamily="18" charset="0"/>
              </a:rPr>
              <a:t>hole community was affected and traumatised and media interest was very high.</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fontAlgn="base"/>
            <a:endParaRPr lang="en-US" sz="1400" dirty="0">
              <a:highlight>
                <a:srgbClr val="FFFF00"/>
              </a:highlight>
              <a:latin typeface="Calibri" panose="020F0502020204030204" pitchFamily="34" charset="0"/>
              <a:cs typeface="Times New Roman" panose="02020603050405020304" pitchFamily="18" charset="0"/>
            </a:endParaRPr>
          </a:p>
          <a:p>
            <a:pPr algn="just"/>
            <a:endParaRPr lang="en-NZ" dirty="0">
              <a:latin typeface="Calibri" panose="020F0502020204030204" pitchFamily="34" charset="0"/>
              <a:ea typeface="Calibri" panose="020F0502020204030204" pitchFamily="34" charset="0"/>
              <a:cs typeface="Times New Roman" panose="02020603050405020304" pitchFamily="18" charset="0"/>
            </a:endParaRPr>
          </a:p>
          <a:p>
            <a:pPr algn="just"/>
            <a:endParaRPr lang="en-NZ"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endParaRPr lang="en-NZ"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algn="just"/>
            <a:endPar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09387EE-8824-476A-ACD8-4E7B213E5E89}" type="slidenum">
              <a:rPr lang="en-NZ" smtClean="0"/>
              <a:t>10</a:t>
            </a:fld>
            <a:endParaRPr lang="en-NZ" dirty="0"/>
          </a:p>
        </p:txBody>
      </p:sp>
    </p:spTree>
    <p:extLst>
      <p:ext uri="{BB962C8B-B14F-4D97-AF65-F5344CB8AC3E}">
        <p14:creationId xmlns:p14="http://schemas.microsoft.com/office/powerpoint/2010/main" val="2605601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69"/>
            <a:ext cx="5574310" cy="6413446"/>
          </a:xfrm>
        </p:spPr>
        <p:txBody>
          <a:bodyPr/>
          <a:lstStyle/>
          <a:p>
            <a:r>
              <a:rPr lang="en-NZ" sz="1400" dirty="0">
                <a:highlight>
                  <a:srgbClr val="FFFF00"/>
                </a:highlight>
              </a:rPr>
              <a:t>Bindy </a:t>
            </a:r>
          </a:p>
          <a:p>
            <a:endParaRPr lang="en-NZ" sz="1400" dirty="0"/>
          </a:p>
          <a:p>
            <a:r>
              <a:rPr lang="en-AU" sz="1400" dirty="0">
                <a:latin typeface="Calibri" panose="020F0502020204030204" pitchFamily="34" charset="0"/>
                <a:ea typeface="Calibri" panose="020F0502020204030204" pitchFamily="34" charset="0"/>
                <a:cs typeface="Times New Roman" panose="02020603050405020304" pitchFamily="18" charset="0"/>
              </a:rPr>
              <a:t> </a:t>
            </a:r>
            <a:r>
              <a:rPr lang="en-NZ" sz="1400" dirty="0">
                <a:latin typeface="Calibri" panose="020F0502020204030204" pitchFamily="34" charset="0"/>
                <a:ea typeface="Calibri" panose="020F0502020204030204" pitchFamily="34" charset="0"/>
                <a:cs typeface="Times New Roman" panose="02020603050405020304" pitchFamily="18" charset="0"/>
              </a:rPr>
              <a:t>There are very similar impacts on teachers as there are on students - although of course because of the power imbalance, arguably less impact on the teacher.</a:t>
            </a:r>
          </a:p>
          <a:p>
            <a:r>
              <a:rPr lang="en-NZ" sz="1400" dirty="0">
                <a:latin typeface="Calibri" panose="020F0502020204030204" pitchFamily="34" charset="0"/>
                <a:ea typeface="Calibri" panose="020F0502020204030204" pitchFamily="34" charset="0"/>
                <a:cs typeface="Times New Roman" panose="02020603050405020304" pitchFamily="18" charset="0"/>
              </a:rPr>
              <a:t> </a:t>
            </a:r>
          </a:p>
          <a:p>
            <a:r>
              <a:rPr lang="en-NZ" sz="1400" dirty="0">
                <a:latin typeface="Calibri" panose="020F0502020204030204" pitchFamily="34" charset="0"/>
                <a:ea typeface="Calibri" panose="020F0502020204030204" pitchFamily="34" charset="0"/>
                <a:cs typeface="Times New Roman" panose="02020603050405020304" pitchFamily="18" charset="0"/>
              </a:rPr>
              <a:t>Emotionally – embarrassment, damage to reputation, anxiety because of the need to be secretive,  guilt and remorse (sometimes – unless there are narcissist traits there).  </a:t>
            </a:r>
          </a:p>
          <a:p>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NZ" sz="1400" dirty="0">
                <a:latin typeface="Calibri" panose="020F0502020204030204" pitchFamily="34" charset="0"/>
                <a:ea typeface="Calibri" panose="020F0502020204030204" pitchFamily="34" charset="0"/>
                <a:cs typeface="Times New Roman" panose="02020603050405020304" pitchFamily="18" charset="0"/>
              </a:rPr>
              <a:t>Socially – often isolated from friends because of the need to be secretive</a:t>
            </a:r>
          </a:p>
          <a:p>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NZ" sz="1400" dirty="0">
                <a:latin typeface="Calibri" panose="020F0502020204030204" pitchFamily="34" charset="0"/>
                <a:ea typeface="Calibri" panose="020F0502020204030204" pitchFamily="34" charset="0"/>
                <a:cs typeface="Times New Roman" panose="02020603050405020304" pitchFamily="18" charset="0"/>
              </a:rPr>
              <a:t> Work – the levels of education a teacher provides can drop because they lose their professional judgment and objectivity, productivity can drop because professional is distracted, can face disciplinary action at work, future career prospects suffer, can even face disciplinary action from the regulator – and end up in the Disciplinary Tribunal</a:t>
            </a:r>
          </a:p>
          <a:p>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NZ" sz="1400" dirty="0">
                <a:latin typeface="Calibri" panose="020F0502020204030204" pitchFamily="34" charset="0"/>
                <a:ea typeface="Calibri" panose="020F0502020204030204" pitchFamily="34" charset="0"/>
                <a:cs typeface="Times New Roman" panose="02020603050405020304" pitchFamily="18" charset="0"/>
              </a:rPr>
              <a:t>Home – relationships at home can suffer (if there is a need to be secretive), if there has been a sexual relationship a teacher can break up from their partner. </a:t>
            </a:r>
          </a:p>
          <a:p>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NZ" sz="1400" dirty="0">
                <a:latin typeface="Calibri" panose="020F0502020204030204" pitchFamily="34" charset="0"/>
                <a:ea typeface="Calibri" panose="020F0502020204030204" pitchFamily="34" charset="0"/>
                <a:cs typeface="Times New Roman" panose="02020603050405020304" pitchFamily="18" charset="0"/>
              </a:rPr>
              <a:t>Colleagues – they can also be affected – often they are in shock, feel very concerned for the student involved, feel guilty that they didn’t pick up on it or take any action on their hunches, and they might have to be involved in disciplinary processes which is very stressful</a:t>
            </a:r>
          </a:p>
          <a:p>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endParaRPr lang="en-NZ" sz="1300" dirty="0"/>
          </a:p>
        </p:txBody>
      </p:sp>
      <p:sp>
        <p:nvSpPr>
          <p:cNvPr id="4" name="Slide Number Placeholder 3"/>
          <p:cNvSpPr>
            <a:spLocks noGrp="1"/>
          </p:cNvSpPr>
          <p:nvPr>
            <p:ph type="sldNum" sz="quarter" idx="5"/>
          </p:nvPr>
        </p:nvSpPr>
        <p:spPr>
          <a:xfrm>
            <a:off x="5401994" y="9974581"/>
            <a:ext cx="1484576" cy="45719"/>
          </a:xfrm>
        </p:spPr>
        <p:txBody>
          <a:bodyPr/>
          <a:lstStyle/>
          <a:p>
            <a:fld id="{609387EE-8824-476A-ACD8-4E7B213E5E89}" type="slidenum">
              <a:rPr lang="en-NZ" smtClean="0"/>
              <a:t>11</a:t>
            </a:fld>
            <a:endParaRPr lang="en-NZ" dirty="0"/>
          </a:p>
        </p:txBody>
      </p:sp>
    </p:spTree>
    <p:extLst>
      <p:ext uri="{BB962C8B-B14F-4D97-AF65-F5344CB8AC3E}">
        <p14:creationId xmlns:p14="http://schemas.microsoft.com/office/powerpoint/2010/main" val="4271672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1400" b="1" dirty="0">
                <a:highlight>
                  <a:srgbClr val="FFFF00"/>
                </a:highlight>
              </a:rPr>
              <a:t>Rachel</a:t>
            </a:r>
          </a:p>
          <a:p>
            <a:pPr lvl="0"/>
            <a:endParaRPr lang="en-NZ" sz="1400" b="1" dirty="0"/>
          </a:p>
          <a:p>
            <a:r>
              <a:rPr lang="en-NZ" dirty="0"/>
              <a:t>To summarise the difference between a personal relationship and a professional relationship – here is a nice table – go through table…</a:t>
            </a:r>
          </a:p>
          <a:p>
            <a:r>
              <a:rPr lang="en-NZ" dirty="0"/>
              <a:t>Is there anything else you would add here?</a:t>
            </a:r>
          </a:p>
          <a:p>
            <a:endParaRPr lang="en-NZ" dirty="0"/>
          </a:p>
          <a:p>
            <a:r>
              <a:rPr lang="en-NZ" dirty="0"/>
              <a:t>Decision making – is objective and based on evidence, vs in a friendship its intuitive or based on gut feelings, subjective and emotional</a:t>
            </a:r>
          </a:p>
        </p:txBody>
      </p:sp>
      <p:sp>
        <p:nvSpPr>
          <p:cNvPr id="4" name="Slide Number Placeholder 3"/>
          <p:cNvSpPr>
            <a:spLocks noGrp="1"/>
          </p:cNvSpPr>
          <p:nvPr>
            <p:ph type="sldNum" sz="quarter" idx="5"/>
          </p:nvPr>
        </p:nvSpPr>
        <p:spPr>
          <a:xfrm>
            <a:off x="3901700" y="9517547"/>
            <a:ext cx="2714254" cy="45719"/>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09387EE-8824-476A-ACD8-4E7B213E5E89}" type="slidenum">
              <a:rPr kumimoji="0" lang="en-NZ"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NZ" sz="13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9218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highlight>
                  <a:srgbClr val="FFFF00"/>
                </a:highlight>
              </a:rPr>
              <a:t>Rachel</a:t>
            </a:r>
          </a:p>
          <a:p>
            <a:endParaRPr lang="en-NZ" dirty="0"/>
          </a:p>
          <a:p>
            <a:r>
              <a:rPr lang="en-NZ" sz="1800" dirty="0">
                <a:latin typeface="Calibri" panose="020F0502020204030204" pitchFamily="34" charset="0"/>
                <a:ea typeface="Calibri" panose="020F0502020204030204" pitchFamily="34" charset="0"/>
                <a:cs typeface="Times New Roman" panose="02020603050405020304" pitchFamily="18" charset="0"/>
              </a:rPr>
              <a:t>We are going to go through some scenarios and discuss what you might do in each circumstance.  </a:t>
            </a:r>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13</a:t>
            </a:fld>
            <a:endParaRPr lang="en-NZ"/>
          </a:p>
        </p:txBody>
      </p:sp>
    </p:spTree>
    <p:extLst>
      <p:ext uri="{BB962C8B-B14F-4D97-AF65-F5344CB8AC3E}">
        <p14:creationId xmlns:p14="http://schemas.microsoft.com/office/powerpoint/2010/main" val="26642882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5" y="4822269"/>
            <a:ext cx="5761197" cy="4905540"/>
          </a:xfrm>
        </p:spPr>
        <p:txBody>
          <a:bodyPr/>
          <a:lstStyle/>
          <a:p>
            <a:r>
              <a:rPr lang="en-NZ" dirty="0">
                <a:highlight>
                  <a:srgbClr val="FFFF00"/>
                </a:highlight>
              </a:rPr>
              <a:t>Bindy  - In you groups</a:t>
            </a:r>
            <a:endParaRPr lang="en-NZ" dirty="0"/>
          </a:p>
          <a:p>
            <a:endParaRPr lang="en-NZ" dirty="0"/>
          </a:p>
          <a:p>
            <a:r>
              <a:rPr lang="en-AU" sz="1400" dirty="0">
                <a:latin typeface="Calibri" panose="020F0502020204030204" pitchFamily="34" charset="0"/>
                <a:ea typeface="Calibri" panose="020F0502020204030204" pitchFamily="34" charset="0"/>
                <a:cs typeface="Times New Roman" panose="02020603050405020304" pitchFamily="18" charset="0"/>
              </a:rPr>
              <a:t>Read scenario , discussion what would you do?</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endParaRPr lang="en-AU" sz="1400" dirty="0">
              <a:latin typeface="Calibri" panose="020F0502020204030204" pitchFamily="34" charset="0"/>
              <a:ea typeface="Calibri" panose="020F0502020204030204" pitchFamily="34" charset="0"/>
              <a:cs typeface="Times New Roman" panose="02020603050405020304" pitchFamily="18" charset="0"/>
            </a:endParaRPr>
          </a:p>
          <a:p>
            <a:endParaRPr lang="en-AU" sz="1400" i="1" dirty="0">
              <a:latin typeface="Calibri" panose="020F0502020204030204" pitchFamily="34" charset="0"/>
              <a:ea typeface="Calibri" panose="020F0502020204030204" pitchFamily="34" charset="0"/>
              <a:cs typeface="Times New Roman" panose="02020603050405020304" pitchFamily="18" charset="0"/>
            </a:endParaRPr>
          </a:p>
          <a:p>
            <a:r>
              <a:rPr lang="en-AU" sz="1400" i="1" dirty="0">
                <a:latin typeface="Calibri" panose="020F0502020204030204" pitchFamily="34" charset="0"/>
                <a:ea typeface="Calibri" panose="020F0502020204030204" pitchFamily="34" charset="0"/>
                <a:cs typeface="Times New Roman" panose="02020603050405020304" pitchFamily="18" charset="0"/>
              </a:rPr>
              <a:t>You </a:t>
            </a:r>
            <a:r>
              <a:rPr lang="en-AU" sz="1400" dirty="0">
                <a:latin typeface="Calibri" panose="020F0502020204030204" pitchFamily="34" charset="0"/>
                <a:ea typeface="Calibri" panose="020F0502020204030204" pitchFamily="34" charset="0"/>
                <a:cs typeface="Calibri" panose="020F0502020204030204" pitchFamily="34" charset="0"/>
              </a:rPr>
              <a:t>coach a Year 9 netball team and the team has just finished an after school game at a neighbouring school. You have been talking with a colleague and go to leave. </a:t>
            </a:r>
          </a:p>
          <a:p>
            <a:r>
              <a:rPr lang="en-AU" sz="1400" dirty="0">
                <a:latin typeface="Calibri" panose="020F0502020204030204" pitchFamily="34" charset="0"/>
                <a:ea typeface="Calibri" panose="020F0502020204030204" pitchFamily="34" charset="0"/>
                <a:cs typeface="Calibri" panose="020F0502020204030204" pitchFamily="34" charset="0"/>
              </a:rPr>
              <a:t>It’s 6pm and you see that one of your players has not been picked up. After talking with the student, you find that she has left her cell phone back at school.</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endParaRPr lang="en-AU" sz="1400" dirty="0">
              <a:latin typeface="Calibri" panose="020F0502020204030204" pitchFamily="34" charset="0"/>
              <a:ea typeface="Calibri" panose="020F0502020204030204" pitchFamily="34" charset="0"/>
              <a:cs typeface="Calibri" panose="020F0502020204030204" pitchFamily="34" charset="0"/>
            </a:endParaRPr>
          </a:p>
          <a:p>
            <a:r>
              <a:rPr lang="en-AU" sz="1400" dirty="0">
                <a:highlight>
                  <a:srgbClr val="FFFF00"/>
                </a:highlight>
                <a:latin typeface="Calibri" panose="020F0502020204030204" pitchFamily="34" charset="0"/>
                <a:ea typeface="Calibri" panose="020F0502020204030204" pitchFamily="34" charset="0"/>
                <a:cs typeface="Calibri" panose="020F0502020204030204" pitchFamily="34" charset="0"/>
              </a:rPr>
              <a:t>What do you do? Outline possible next step</a:t>
            </a:r>
            <a:r>
              <a:rPr lang="en-AU" sz="1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s.</a:t>
            </a:r>
            <a:endPar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AU" sz="1400" dirty="0">
                <a:latin typeface="Calibri" panose="020F0502020204030204" pitchFamily="34" charset="0"/>
                <a:ea typeface="Calibri" panose="020F0502020204030204" pitchFamily="34" charset="0"/>
                <a:cs typeface="Times New Roman" panose="02020603050405020304" pitchFamily="18" charset="0"/>
              </a:rPr>
              <a:t>From discussion need to have covered, </a:t>
            </a:r>
          </a:p>
          <a:p>
            <a:r>
              <a:rPr lang="en-AU" sz="1400" dirty="0">
                <a:latin typeface="Calibri" panose="020F0502020204030204" pitchFamily="34" charset="0"/>
                <a:ea typeface="Calibri" panose="020F0502020204030204" pitchFamily="34" charset="0"/>
                <a:cs typeface="Times New Roman" panose="02020603050405020304" pitchFamily="18" charset="0"/>
              </a:rPr>
              <a:t>-keep teacher and student safe, </a:t>
            </a:r>
          </a:p>
          <a:p>
            <a:r>
              <a:rPr lang="en-AU" sz="1400" dirty="0">
                <a:latin typeface="Calibri" panose="020F0502020204030204" pitchFamily="34" charset="0"/>
                <a:ea typeface="Calibri" panose="020F0502020204030204" pitchFamily="34" charset="0"/>
                <a:cs typeface="Times New Roman" panose="02020603050405020304" pitchFamily="18" charset="0"/>
              </a:rPr>
              <a:t>-contact with student’s parents </a:t>
            </a:r>
          </a:p>
          <a:p>
            <a:r>
              <a:rPr lang="en-AU" sz="1400" dirty="0">
                <a:latin typeface="Calibri" panose="020F0502020204030204" pitchFamily="34" charset="0"/>
                <a:ea typeface="Calibri" panose="020F0502020204030204" pitchFamily="34" charset="0"/>
                <a:cs typeface="Times New Roman" panose="02020603050405020304" pitchFamily="18" charset="0"/>
              </a:rPr>
              <a:t>- Ask student or parents if there is anyone else who can pick student up</a:t>
            </a:r>
          </a:p>
          <a:p>
            <a:r>
              <a:rPr lang="en-AU" sz="1400" dirty="0">
                <a:latin typeface="Calibri" panose="020F0502020204030204" pitchFamily="34" charset="0"/>
                <a:ea typeface="Calibri" panose="020F0502020204030204" pitchFamily="34" charset="0"/>
                <a:cs typeface="Times New Roman" panose="02020603050405020304" pitchFamily="18" charset="0"/>
              </a:rPr>
              <a:t>- contact with teacher’s senior </a:t>
            </a:r>
            <a:r>
              <a:rPr lang="en-AU" sz="1400" dirty="0" err="1">
                <a:latin typeface="Calibri" panose="020F0502020204030204" pitchFamily="34" charset="0"/>
                <a:ea typeface="Calibri" panose="020F0502020204030204" pitchFamily="34" charset="0"/>
                <a:cs typeface="Times New Roman" panose="02020603050405020304" pitchFamily="18" charset="0"/>
              </a:rPr>
              <a:t>ie</a:t>
            </a:r>
            <a:r>
              <a:rPr lang="en-AU" sz="1400" dirty="0">
                <a:latin typeface="Calibri" panose="020F0502020204030204" pitchFamily="34" charset="0"/>
                <a:ea typeface="Calibri" panose="020F0502020204030204" pitchFamily="34" charset="0"/>
                <a:cs typeface="Times New Roman" panose="02020603050405020304" pitchFamily="18" charset="0"/>
              </a:rPr>
              <a:t> DP or Principal. </a:t>
            </a:r>
          </a:p>
          <a:p>
            <a:endParaRPr lang="en-AU" sz="1400" dirty="0">
              <a:latin typeface="Calibri" panose="020F0502020204030204" pitchFamily="34" charset="0"/>
              <a:ea typeface="Calibri" panose="020F0502020204030204" pitchFamily="34" charset="0"/>
              <a:cs typeface="Times New Roman" panose="02020603050405020304" pitchFamily="18" charset="0"/>
            </a:endParaRPr>
          </a:p>
          <a:p>
            <a:r>
              <a:rPr lang="en-AU" sz="1400" dirty="0">
                <a:latin typeface="Calibri" panose="020F0502020204030204" pitchFamily="34" charset="0"/>
                <a:ea typeface="Calibri" panose="020F0502020204030204" pitchFamily="34" charset="0"/>
                <a:cs typeface="Times New Roman" panose="02020603050405020304" pitchFamily="18" charset="0"/>
              </a:rPr>
              <a:t>If no other option but to take student home, text and get parent consent, text when arrived and delivered student</a:t>
            </a:r>
          </a:p>
          <a:p>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r>
              <a:rPr lang="en-AU" sz="1800" dirty="0">
                <a:latin typeface="Calibri" panose="020F0502020204030204" pitchFamily="34" charset="0"/>
                <a:ea typeface="Calibri" panose="020F0502020204030204" pitchFamily="34" charset="0"/>
                <a:cs typeface="Times New Roman" panose="02020603050405020304" pitchFamily="18" charset="0"/>
              </a:rPr>
              <a:t> </a:t>
            </a:r>
            <a:endParaRPr lang="en-NZ" sz="1800" dirty="0">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14</a:t>
            </a:fld>
            <a:endParaRPr lang="en-NZ" dirty="0"/>
          </a:p>
        </p:txBody>
      </p:sp>
    </p:spTree>
    <p:extLst>
      <p:ext uri="{BB962C8B-B14F-4D97-AF65-F5344CB8AC3E}">
        <p14:creationId xmlns:p14="http://schemas.microsoft.com/office/powerpoint/2010/main" val="2105340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70"/>
            <a:ext cx="5648484" cy="5064680"/>
          </a:xfrm>
        </p:spPr>
        <p:txBody>
          <a:bodyPr/>
          <a:lstStyle/>
          <a:p>
            <a:r>
              <a:rPr lang="en-NZ" sz="14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Rachel</a:t>
            </a:r>
            <a:r>
              <a:rPr lang="en-NZ" sz="1400" dirty="0">
                <a:effectLst/>
                <a:latin typeface="Calibri" panose="020F0502020204030204" pitchFamily="34" charset="0"/>
                <a:ea typeface="Calibri" panose="020F0502020204030204" pitchFamily="34" charset="0"/>
                <a:cs typeface="Times New Roman" panose="02020603050405020304" pitchFamily="18" charset="0"/>
              </a:rPr>
              <a:t> </a:t>
            </a:r>
          </a:p>
          <a:p>
            <a:r>
              <a:rPr lang="en-NZ" sz="1400" dirty="0">
                <a:effectLst/>
                <a:latin typeface="Calibri" panose="020F0502020204030204" pitchFamily="34" charset="0"/>
                <a:ea typeface="Calibri" panose="020F0502020204030204" pitchFamily="34" charset="0"/>
                <a:cs typeface="Times New Roman" panose="02020603050405020304" pitchFamily="18" charset="0"/>
              </a:rPr>
              <a:t>Read scenario. </a:t>
            </a:r>
            <a:r>
              <a:rPr lang="en-NZ" sz="1400" i="1" dirty="0">
                <a:effectLst/>
                <a:latin typeface="Calibri" panose="020F0502020204030204" pitchFamily="34" charset="0"/>
                <a:ea typeface="Calibri" panose="020F0502020204030204" pitchFamily="34" charset="0"/>
                <a:cs typeface="Times New Roman" panose="02020603050405020304" pitchFamily="18" charset="0"/>
              </a:rPr>
              <a:t>Student message received late in the evening</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AU" sz="1400" dirty="0">
              <a:effectLst/>
              <a:latin typeface="Calibri" panose="020F0502020204030204" pitchFamily="34" charset="0"/>
              <a:ea typeface="Calibri" panose="020F0502020204030204" pitchFamily="34" charset="0"/>
              <a:cs typeface="Calibri" panose="020F0502020204030204" pitchFamily="34" charset="0"/>
            </a:endParaRPr>
          </a:p>
          <a:p>
            <a:r>
              <a:rPr lang="en-AU" sz="1400" dirty="0">
                <a:effectLst/>
                <a:latin typeface="Calibri" panose="020F0502020204030204" pitchFamily="34" charset="0"/>
                <a:ea typeface="Calibri" panose="020F0502020204030204" pitchFamily="34" charset="0"/>
                <a:cs typeface="Calibri" panose="020F0502020204030204" pitchFamily="34" charset="0"/>
              </a:rPr>
              <a:t>You have just received an email from one of your Year 10 students. It is 9 pm and the message says that</a:t>
            </a:r>
          </a:p>
          <a:p>
            <a:endParaRPr lang="en-AU" sz="1400" dirty="0">
              <a:latin typeface="Calibri" panose="020F0502020204030204" pitchFamily="34" charset="0"/>
              <a:ea typeface="Calibri" panose="020F0502020204030204" pitchFamily="34" charset="0"/>
              <a:cs typeface="Calibri" panose="020F0502020204030204" pitchFamily="34" charset="0"/>
            </a:endParaRPr>
          </a:p>
          <a:p>
            <a:r>
              <a:rPr lang="en-AU" sz="1400" dirty="0">
                <a:effectLst/>
                <a:latin typeface="Calibri" panose="020F0502020204030204" pitchFamily="34" charset="0"/>
                <a:ea typeface="Calibri" panose="020F0502020204030204" pitchFamily="34" charset="0"/>
                <a:cs typeface="Calibri" panose="020F0502020204030204" pitchFamily="34" charset="0"/>
              </a:rPr>
              <a:t>	“My life at home is crap and I am really unhappy and scared and I don’t know what to do, I have taken Mums car.”</a:t>
            </a:r>
            <a:r>
              <a:rPr lang="en-AU" sz="14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AU" sz="1400" dirty="0">
              <a:latin typeface="Calibri" panose="020F0502020204030204" pitchFamily="34" charset="0"/>
              <a:ea typeface="Calibri" panose="020F0502020204030204" pitchFamily="34" charset="0"/>
              <a:cs typeface="Times New Roman" panose="02020603050405020304" pitchFamily="18" charset="0"/>
            </a:endParaRPr>
          </a:p>
          <a:p>
            <a:r>
              <a:rPr lang="en-AU" sz="1400" dirty="0">
                <a:effectLst/>
                <a:latin typeface="Calibri" panose="020F0502020204030204" pitchFamily="34" charset="0"/>
                <a:ea typeface="Calibri" panose="020F0502020204030204" pitchFamily="34" charset="0"/>
                <a:cs typeface="Calibri" panose="020F0502020204030204" pitchFamily="34" charset="0"/>
              </a:rPr>
              <a:t>What do you do?</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r>
              <a:rPr lang="en-NZ" sz="1400" dirty="0">
                <a:effectLst/>
                <a:latin typeface="Calibri" panose="020F0502020204030204" pitchFamily="34" charset="0"/>
                <a:ea typeface="Calibri" panose="020F0502020204030204" pitchFamily="34" charset="0"/>
                <a:cs typeface="Times New Roman" panose="02020603050405020304" pitchFamily="18" charset="0"/>
              </a:rPr>
              <a:t>(pass it on, say to the student ‘I have to tell someone’)</a:t>
            </a:r>
          </a:p>
          <a:p>
            <a:r>
              <a:rPr lang="en-NZ" sz="1400" dirty="0">
                <a:effectLst/>
                <a:latin typeface="Calibri" panose="020F0502020204030204" pitchFamily="34" charset="0"/>
                <a:ea typeface="Calibri" panose="020F0502020204030204" pitchFamily="34" charset="0"/>
                <a:cs typeface="Times New Roman" panose="02020603050405020304" pitchFamily="18" charset="0"/>
              </a:rPr>
              <a:t> </a:t>
            </a:r>
          </a:p>
          <a:p>
            <a:r>
              <a:rPr lang="en-NZ" sz="1400" dirty="0">
                <a:effectLst/>
                <a:latin typeface="Calibri" panose="020F0502020204030204" pitchFamily="34" charset="0"/>
                <a:ea typeface="Calibri" panose="020F0502020204030204" pitchFamily="34" charset="0"/>
                <a:cs typeface="Times New Roman" panose="02020603050405020304" pitchFamily="18" charset="0"/>
              </a:rPr>
              <a:t>Is it ok to help a student in distress? When is it not ok? When do you refer to someone else? What do you do if the student says “I don’t want you to tell anyone” or “you are the only adult I can talk to” </a:t>
            </a:r>
          </a:p>
          <a:p>
            <a:endParaRPr lang="en-AU" sz="1400" dirty="0">
              <a:effectLst/>
              <a:latin typeface="Calibri" panose="020F0502020204030204" pitchFamily="34" charset="0"/>
              <a:ea typeface="Calibri" panose="020F0502020204030204" pitchFamily="34" charset="0"/>
              <a:cs typeface="Times New Roman" panose="02020603050405020304" pitchFamily="18" charset="0"/>
            </a:endParaRPr>
          </a:p>
          <a:p>
            <a:r>
              <a:rPr lang="en-AU" sz="1400" dirty="0">
                <a:effectLst/>
                <a:latin typeface="Calibri" panose="020F0502020204030204" pitchFamily="34" charset="0"/>
                <a:ea typeface="Calibri" panose="020F0502020204030204" pitchFamily="34" charset="0"/>
                <a:cs typeface="Times New Roman" panose="02020603050405020304" pitchFamily="18" charset="0"/>
              </a:rPr>
              <a:t>Need to have covered you as teacher do not keep this information to yourself pass it on, the student could be in danger, you are not a counsellor there are others who can check on safety,</a:t>
            </a:r>
          </a:p>
          <a:p>
            <a:endParaRPr lang="en-AU" sz="1400" dirty="0">
              <a:latin typeface="Calibri" panose="020F0502020204030204" pitchFamily="34" charset="0"/>
              <a:ea typeface="Calibri" panose="020F0502020204030204" pitchFamily="34" charset="0"/>
              <a:cs typeface="Times New Roman" panose="02020603050405020304" pitchFamily="18" charset="0"/>
            </a:endParaRPr>
          </a:p>
          <a:p>
            <a:r>
              <a:rPr lang="en-AU" sz="1400" dirty="0">
                <a:latin typeface="Calibri" panose="020F0502020204030204" pitchFamily="34" charset="0"/>
                <a:ea typeface="Calibri" panose="020F0502020204030204" pitchFamily="34" charset="0"/>
                <a:cs typeface="Times New Roman" panose="02020603050405020304" pitchFamily="18" charset="0"/>
              </a:rPr>
              <a:t>Does your school have any policies around responding to students after hours? What’s the general practice? Are your students allowed to contact you after hours? </a:t>
            </a:r>
            <a:endParaRPr lang="en-NZ"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15</a:t>
            </a:fld>
            <a:endParaRPr lang="en-NZ"/>
          </a:p>
        </p:txBody>
      </p:sp>
    </p:spTree>
    <p:extLst>
      <p:ext uri="{BB962C8B-B14F-4D97-AF65-F5344CB8AC3E}">
        <p14:creationId xmlns:p14="http://schemas.microsoft.com/office/powerpoint/2010/main" val="1593133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400" dirty="0">
                <a:highlight>
                  <a:srgbClr val="FFFF00"/>
                </a:highlight>
              </a:rPr>
              <a:t>Bindy</a:t>
            </a:r>
          </a:p>
          <a:p>
            <a:endParaRPr lang="en-NZ" sz="1400" dirty="0"/>
          </a:p>
          <a:p>
            <a:r>
              <a:rPr lang="en-NZ" sz="1400" dirty="0"/>
              <a:t>Have a read of this text exchange. </a:t>
            </a:r>
          </a:p>
          <a:p>
            <a:r>
              <a:rPr lang="en-NZ" sz="1400" dirty="0"/>
              <a:t> </a:t>
            </a:r>
          </a:p>
          <a:p>
            <a:endParaRPr lang="en-NZ" sz="1400" dirty="0"/>
          </a:p>
          <a:p>
            <a:r>
              <a:rPr lang="en-NZ" sz="1400" dirty="0"/>
              <a:t>Then:</a:t>
            </a:r>
          </a:p>
          <a:p>
            <a:endParaRPr lang="en-NZ" sz="1400" dirty="0"/>
          </a:p>
          <a:p>
            <a:r>
              <a:rPr lang="en-NZ" sz="1400" dirty="0"/>
              <a:t>What are the issues here? </a:t>
            </a:r>
          </a:p>
          <a:p>
            <a:endParaRPr lang="en-NZ" sz="1400" dirty="0"/>
          </a:p>
          <a:p>
            <a:r>
              <a:rPr lang="en-NZ" sz="1400" dirty="0"/>
              <a:t>Where have they crossed the boundaries? </a:t>
            </a:r>
          </a:p>
          <a:p>
            <a:endParaRPr lang="en-NZ" sz="1400" dirty="0"/>
          </a:p>
          <a:p>
            <a:r>
              <a:rPr lang="en-NZ" sz="1400" dirty="0"/>
              <a:t>Do you think the teacher should accept the invite?</a:t>
            </a:r>
          </a:p>
          <a:p>
            <a:endParaRPr lang="en-NZ" sz="1400" dirty="0"/>
          </a:p>
          <a:p>
            <a:r>
              <a:rPr lang="en-NZ" sz="1400" dirty="0"/>
              <a:t>What about self-reflection? What was the relationship between teacher and student before this message?</a:t>
            </a:r>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16</a:t>
            </a:fld>
            <a:endParaRPr lang="en-NZ"/>
          </a:p>
        </p:txBody>
      </p:sp>
    </p:spTree>
    <p:extLst>
      <p:ext uri="{BB962C8B-B14F-4D97-AF65-F5344CB8AC3E}">
        <p14:creationId xmlns:p14="http://schemas.microsoft.com/office/powerpoint/2010/main" val="1859358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609387EE-8824-476A-ACD8-4E7B213E5E89}" type="slidenum">
              <a:rPr lang="en-NZ" smtClean="0"/>
              <a:t>17</a:t>
            </a:fld>
            <a:endParaRPr lang="en-NZ"/>
          </a:p>
        </p:txBody>
      </p:sp>
    </p:spTree>
    <p:extLst>
      <p:ext uri="{BB962C8B-B14F-4D97-AF65-F5344CB8AC3E}">
        <p14:creationId xmlns:p14="http://schemas.microsoft.com/office/powerpoint/2010/main" val="25703468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71"/>
            <a:ext cx="5835805" cy="5309367"/>
          </a:xfrm>
        </p:spPr>
        <p:txBody>
          <a:bodyPr/>
          <a:lstStyle/>
          <a:p>
            <a:pPr defTabSz="916777">
              <a:defRPr/>
            </a:pPr>
            <a:r>
              <a:rPr lang="en-NZ" sz="1400" dirty="0">
                <a:highlight>
                  <a:srgbClr val="FFFF00"/>
                </a:highlight>
              </a:rPr>
              <a:t>Rachel </a:t>
            </a:r>
          </a:p>
          <a:p>
            <a:pPr defTabSz="916777">
              <a:defRPr/>
            </a:pPr>
            <a:r>
              <a:rPr lang="en-NZ" sz="1400" dirty="0"/>
              <a:t>Things start to get dangerous when the teacher becomes a confidant, friend or counsellor to the student/s / consumer</a:t>
            </a:r>
          </a:p>
          <a:p>
            <a:endParaRPr lang="en-NZ" sz="1400" dirty="0"/>
          </a:p>
          <a:p>
            <a:r>
              <a:rPr lang="en-NZ" sz="1400" dirty="0"/>
              <a:t>We know that people who are new to the profession can be at more risk of breaching boundaries, - they :</a:t>
            </a:r>
          </a:p>
          <a:p>
            <a:pPr marL="286493" indent="-286493">
              <a:buFontTx/>
              <a:buChar char="-"/>
            </a:pPr>
            <a:r>
              <a:rPr lang="en-NZ" sz="1400" dirty="0"/>
              <a:t>may be few years older than the students</a:t>
            </a:r>
          </a:p>
          <a:p>
            <a:pPr marL="286493" indent="-286493">
              <a:buFontTx/>
              <a:buChar char="-"/>
            </a:pPr>
            <a:r>
              <a:rPr lang="en-NZ" sz="1400" dirty="0"/>
              <a:t>still developing a professional identity – so trying to decipher what the difference is between personality, personal persona and how to be a professional and what that means</a:t>
            </a:r>
          </a:p>
          <a:p>
            <a:r>
              <a:rPr lang="en-NZ" sz="1400" dirty="0"/>
              <a:t> </a:t>
            </a:r>
          </a:p>
          <a:p>
            <a:r>
              <a:rPr lang="en-NZ" sz="1400" dirty="0"/>
              <a:t>Teacher is emotionally immature (moral compass not quite developed) – and this is not confined to young teachers!</a:t>
            </a:r>
          </a:p>
          <a:p>
            <a:endParaRPr lang="en-NZ" sz="1400" dirty="0"/>
          </a:p>
          <a:p>
            <a:r>
              <a:rPr lang="en-NZ" sz="1400" dirty="0"/>
              <a:t>The teacher is vulnerable / needy themselves /having a difficult time in their personal lives -  it tends to make them more susceptible to student adoration</a:t>
            </a:r>
          </a:p>
          <a:p>
            <a:endParaRPr lang="en-US" sz="1400" dirty="0"/>
          </a:p>
          <a:p>
            <a:r>
              <a:rPr lang="en-NZ" sz="1400" dirty="0"/>
              <a:t>Teacher lives and works rurally and everyone ‘socialises’ together. Rural teachers may have d</a:t>
            </a:r>
            <a:r>
              <a:rPr lang="en-NZ" sz="1400" b="1" dirty="0"/>
              <a:t>ual or multiple roles –</a:t>
            </a:r>
            <a:r>
              <a:rPr lang="en-NZ" sz="1400" dirty="0"/>
              <a:t> they can be outdoor ed teacher and basketball coach, go on the school camps and also be the fire volunteer and the sailing teacher. </a:t>
            </a:r>
          </a:p>
          <a:p>
            <a:r>
              <a:rPr lang="en-NZ" sz="1400" dirty="0">
                <a:highlight>
                  <a:srgbClr val="FFFF00"/>
                </a:highlight>
              </a:rPr>
              <a:t>(discuss if you want to)</a:t>
            </a:r>
          </a:p>
          <a:p>
            <a:endParaRPr lang="en-NZ" sz="1400" dirty="0">
              <a:highlight>
                <a:srgbClr val="FFFF00"/>
              </a:highlight>
            </a:endParaRPr>
          </a:p>
          <a:p>
            <a:r>
              <a:rPr lang="en-NZ" sz="1400" b="1" dirty="0"/>
              <a:t>Social media  </a:t>
            </a:r>
            <a:r>
              <a:rPr lang="en-NZ" sz="1400" dirty="0"/>
              <a:t>- this is an obvious area and we will go into more depth soon</a:t>
            </a:r>
          </a:p>
          <a:p>
            <a:endParaRPr lang="en-NZ" sz="1400" dirty="0"/>
          </a:p>
          <a:p>
            <a:pPr lvl="0"/>
            <a:r>
              <a:rPr lang="en-NZ" sz="1400" b="1" dirty="0"/>
              <a:t>Professionals are more at risk of breaching boundaries if they work alone or are physically isolated at work</a:t>
            </a:r>
            <a:r>
              <a:rPr lang="en-NZ" sz="1400" dirty="0"/>
              <a:t>–  </a:t>
            </a:r>
          </a:p>
          <a:p>
            <a:pPr lvl="0"/>
            <a:r>
              <a:rPr lang="en-NZ" sz="1400" dirty="0">
                <a:highlight>
                  <a:srgbClr val="FFFF00"/>
                </a:highlight>
              </a:rPr>
              <a:t>Q: if you find yourself working alone with a student, one on one </a:t>
            </a:r>
            <a:r>
              <a:rPr lang="en-NZ" sz="1400" dirty="0"/>
              <a:t>- , what are the things you do to keep yourself safe? (not work alone, keep door open / tell a colleague where you are/ ensure the wider team – </a:t>
            </a:r>
          </a:p>
          <a:p>
            <a:r>
              <a:rPr lang="en-NZ" sz="1400" dirty="0"/>
              <a:t>Ensure your Principal or senior manager (AP/DP) knows where you are and what you are doing there / move to the library / move to where there is another adult. </a:t>
            </a:r>
          </a:p>
          <a:p>
            <a:endParaRPr lang="en-NZ" sz="1400" dirty="0"/>
          </a:p>
          <a:p>
            <a:r>
              <a:rPr lang="en-NZ" sz="1400" dirty="0">
                <a:highlight>
                  <a:srgbClr val="FFFF00"/>
                </a:highlight>
              </a:rPr>
              <a:t>Q: What about changing rooms? Do you go in? </a:t>
            </a:r>
          </a:p>
          <a:p>
            <a:pPr lvl="0"/>
            <a:endParaRPr lang="en-NZ" sz="1400" dirty="0"/>
          </a:p>
          <a:p>
            <a:r>
              <a:rPr lang="en-US" sz="1400" b="1" dirty="0"/>
              <a:t>School / environment factors</a:t>
            </a:r>
            <a:r>
              <a:rPr lang="en-US" sz="1400" dirty="0"/>
              <a:t>: we know that schools that lack of policies about how to engage with students or use of social media put their professionals at more risk of crossing boundaries.</a:t>
            </a:r>
          </a:p>
          <a:p>
            <a:endParaRPr lang="en-US" sz="1400" dirty="0"/>
          </a:p>
          <a:p>
            <a:r>
              <a:rPr lang="en-US" sz="1400" dirty="0"/>
              <a:t>Or there is a lack of support for new teachers – and the management culture is such that teachers feel unsafe to share concerns,</a:t>
            </a:r>
          </a:p>
          <a:p>
            <a:endParaRPr lang="en-US" sz="1400" dirty="0"/>
          </a:p>
          <a:p>
            <a:r>
              <a:rPr lang="en-US" sz="1400" dirty="0"/>
              <a:t>Unfortunately, some schools aren’t 100% committed to protecting children, but in fact, value the school reputation more and want to protect that. </a:t>
            </a:r>
          </a:p>
          <a:p>
            <a:endParaRPr lang="en-US" sz="1400" b="1" dirty="0"/>
          </a:p>
          <a:p>
            <a:r>
              <a:rPr lang="en-US" sz="1400" b="1" dirty="0"/>
              <a:t>Student factors? </a:t>
            </a:r>
          </a:p>
          <a:p>
            <a:r>
              <a:rPr lang="en-US" sz="1400" b="1" dirty="0"/>
              <a:t>Q: Do you think there are certain students who are more at risk of their teacher crossing a boundary with them?</a:t>
            </a:r>
          </a:p>
          <a:p>
            <a:endParaRPr lang="en-US" sz="1400" b="1" dirty="0"/>
          </a:p>
          <a:p>
            <a:r>
              <a:rPr lang="en-US" sz="1400" dirty="0"/>
              <a:t>Not all students / consumers are mature or level-headed. Teenagers or young adults are discovering their sexuality and can be flirtatious and provocative. </a:t>
            </a:r>
          </a:p>
          <a:p>
            <a:endParaRPr lang="en-US" sz="1400" dirty="0"/>
          </a:p>
          <a:p>
            <a:r>
              <a:rPr lang="en-US" sz="1400" dirty="0"/>
              <a:t>Some may have mental health issues and are very needy and vulnerable and cross all boundaries as they don’t really know about them  – but who is responsible for the boundary</a:t>
            </a:r>
            <a:r>
              <a:rPr lang="en-US" sz="1400" b="1" i="1" dirty="0"/>
              <a:t>??? This is when your responsibility to maintain the boundary is even greater. The professional  at all times is responsible. </a:t>
            </a:r>
          </a:p>
          <a:p>
            <a:endParaRPr lang="en-US" sz="1400" b="1" i="1" dirty="0"/>
          </a:p>
          <a:p>
            <a:endParaRPr lang="en-US" sz="1400" dirty="0"/>
          </a:p>
          <a:p>
            <a:r>
              <a:rPr lang="en-US" sz="1400" b="1" i="1" dirty="0"/>
              <a:t>I’ll tell you now about a case that illustrates that regardless of how the student behaves, its still the professionals responsibility to maintain the boundary</a:t>
            </a:r>
          </a:p>
          <a:p>
            <a:r>
              <a:rPr lang="en-GB" sz="1400" dirty="0"/>
              <a:t>Mr Neal was teacher at a </a:t>
            </a:r>
            <a:r>
              <a:rPr lang="en-GB" sz="1400" dirty="0" err="1"/>
              <a:t>Wgtn</a:t>
            </a:r>
            <a:r>
              <a:rPr lang="en-GB" sz="1400" dirty="0"/>
              <a:t> High school – and went to the </a:t>
            </a:r>
            <a:r>
              <a:rPr lang="en-GB" sz="1400" dirty="0" err="1"/>
              <a:t>Yr</a:t>
            </a:r>
            <a:r>
              <a:rPr lang="en-GB" sz="1400" dirty="0"/>
              <a:t> 13 leavers dinner.  He was in his early 70s. </a:t>
            </a:r>
          </a:p>
          <a:p>
            <a:r>
              <a:rPr lang="en-GB" sz="1400" dirty="0"/>
              <a:t>An 18year old complained after the dinner that Mr Neal had touched and pinched her bottom while saying to her “nice bum” </a:t>
            </a:r>
          </a:p>
          <a:p>
            <a:r>
              <a:rPr lang="en-GB" sz="1400" dirty="0"/>
              <a:t>Mr Neal admitted he did it but said that the student was being ‘sexy and lovely’ and ‘threw herself at him by putting her arm around him and pulling him in’. This was no defence for Mr Neal. </a:t>
            </a:r>
          </a:p>
          <a:p>
            <a:endParaRPr lang="en-GB" sz="1400" dirty="0"/>
          </a:p>
          <a:p>
            <a:r>
              <a:rPr lang="en-GB" sz="1400" dirty="0"/>
              <a:t>Q</a:t>
            </a:r>
            <a:r>
              <a:rPr lang="en-GB" sz="1400" b="1" dirty="0"/>
              <a:t>: What do you do if a student is being ‘sexy’ and ‘lovely’ and flirtatious? </a:t>
            </a:r>
          </a:p>
          <a:p>
            <a:r>
              <a:rPr lang="en-GB" sz="1400" b="1" dirty="0"/>
              <a:t>r</a:t>
            </a:r>
            <a:r>
              <a:rPr lang="en-GB" sz="1400" dirty="0"/>
              <a:t>emove yourself, distance yourself, you are responsible for maintaining the boundary and distancing yourself from any inappropriate situation – teenagers are discovering their sexuality and are full of hormones and teachers need to be fully aware and wary of this!</a:t>
            </a:r>
            <a:endParaRPr lang="en-NZ" sz="1400" dirty="0"/>
          </a:p>
        </p:txBody>
      </p:sp>
      <p:sp>
        <p:nvSpPr>
          <p:cNvPr id="4" name="Slide Number Placeholder 3"/>
          <p:cNvSpPr>
            <a:spLocks noGrp="1"/>
          </p:cNvSpPr>
          <p:nvPr>
            <p:ph type="sldNum" sz="quarter" idx="5"/>
          </p:nvPr>
        </p:nvSpPr>
        <p:spPr/>
        <p:txBody>
          <a:bodyPr/>
          <a:lstStyle/>
          <a:p>
            <a:fld id="{609387EE-8824-476A-ACD8-4E7B213E5E89}" type="slidenum">
              <a:rPr lang="en-NZ" smtClean="0"/>
              <a:t>18</a:t>
            </a:fld>
            <a:endParaRPr lang="en-NZ"/>
          </a:p>
        </p:txBody>
      </p:sp>
    </p:spTree>
    <p:extLst>
      <p:ext uri="{BB962C8B-B14F-4D97-AF65-F5344CB8AC3E}">
        <p14:creationId xmlns:p14="http://schemas.microsoft.com/office/powerpoint/2010/main" val="29867130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14327" y="4822270"/>
            <a:ext cx="5820115" cy="4898505"/>
          </a:xfrm>
        </p:spPr>
        <p:txBody>
          <a:bodyPr/>
          <a:lstStyle/>
          <a:p>
            <a:pPr>
              <a:lnSpc>
                <a:spcPct val="90000"/>
              </a:lnSpc>
              <a:buFont typeface="Arial" panose="020B0604020202020204" pitchFamily="34" charset="0"/>
              <a:buChar char="•"/>
            </a:pPr>
            <a:r>
              <a:rPr lang="en-NZ" sz="1400" dirty="0">
                <a:highlight>
                  <a:srgbClr val="FFFF00"/>
                </a:highlight>
              </a:rPr>
              <a:t>Rachel</a:t>
            </a:r>
          </a:p>
          <a:p>
            <a:pPr>
              <a:lnSpc>
                <a:spcPct val="90000"/>
              </a:lnSpc>
              <a:buFont typeface="Arial" panose="020B0604020202020204" pitchFamily="34" charset="0"/>
              <a:buChar char="•"/>
            </a:pPr>
            <a:r>
              <a:rPr lang="en-NZ" sz="1400" dirty="0"/>
              <a:t>Just to sum up where we have got to so far. Sometimes teachers have good intentions and there is no intention to exploit a student – they want to assist the student</a:t>
            </a:r>
          </a:p>
          <a:p>
            <a:pPr>
              <a:lnSpc>
                <a:spcPct val="90000"/>
              </a:lnSpc>
              <a:buFont typeface="Arial" panose="020B0604020202020204" pitchFamily="34" charset="0"/>
              <a:buChar char="•"/>
            </a:pPr>
            <a:r>
              <a:rPr lang="en-NZ" sz="1400" dirty="0"/>
              <a:t>Sometimes a teacher’s Behaviour can incrementally progress to create an emotional dependency</a:t>
            </a:r>
          </a:p>
          <a:p>
            <a:pPr>
              <a:lnSpc>
                <a:spcPct val="90000"/>
              </a:lnSpc>
              <a:buFont typeface="Arial" panose="020B0604020202020204" pitchFamily="34" charset="0"/>
              <a:buChar char="•"/>
            </a:pPr>
            <a:r>
              <a:rPr lang="en-NZ" sz="1400" dirty="0"/>
              <a:t>But the Teacher believes they are </a:t>
            </a:r>
            <a:r>
              <a:rPr lang="en-NZ" sz="1400" i="1" dirty="0"/>
              <a:t>honestly</a:t>
            </a:r>
            <a:r>
              <a:rPr lang="en-NZ" sz="1400" dirty="0"/>
              <a:t> assisting the student</a:t>
            </a:r>
          </a:p>
          <a:p>
            <a:pPr>
              <a:lnSpc>
                <a:spcPct val="90000"/>
              </a:lnSpc>
              <a:buFont typeface="Arial" panose="020B0604020202020204" pitchFamily="34" charset="0"/>
              <a:buChar char="•"/>
            </a:pPr>
            <a:r>
              <a:rPr lang="en-NZ" sz="1400" dirty="0"/>
              <a:t>The teacher Is ‘over-familiar’ with them to create the ‘connection’, get them ‘engaged’, too enthusiastic about them</a:t>
            </a:r>
          </a:p>
          <a:p>
            <a:pPr>
              <a:lnSpc>
                <a:spcPct val="90000"/>
              </a:lnSpc>
              <a:buFont typeface="Arial" panose="020B0604020202020204" pitchFamily="34" charset="0"/>
              <a:buChar char="•"/>
            </a:pPr>
            <a:r>
              <a:rPr lang="en-NZ" sz="1400" dirty="0"/>
              <a:t> they cross the line from being ‘friendly and supportive’ vs ‘being friends with’</a:t>
            </a:r>
          </a:p>
          <a:p>
            <a:pPr>
              <a:lnSpc>
                <a:spcPct val="90000"/>
              </a:lnSpc>
              <a:buFont typeface="Arial" panose="020B0604020202020204" pitchFamily="34" charset="0"/>
              <a:buChar char="•"/>
            </a:pPr>
            <a:r>
              <a:rPr lang="en-NZ" sz="1400" dirty="0"/>
              <a:t>Student then tells parents or someone ….professional discipline</a:t>
            </a:r>
          </a:p>
          <a:p>
            <a:pPr>
              <a:lnSpc>
                <a:spcPct val="90000"/>
              </a:lnSpc>
            </a:pPr>
            <a:endParaRPr lang="en-NZ" sz="1400" dirty="0"/>
          </a:p>
          <a:p>
            <a:pPr>
              <a:lnSpc>
                <a:spcPct val="90000"/>
              </a:lnSpc>
            </a:pPr>
            <a:r>
              <a:rPr lang="en-NZ" sz="1400" i="1" dirty="0"/>
              <a:t>Here is an example of a case where a teacher makes a clumsy attempt to engage with a student but crossed a boundary but had no bad intention</a:t>
            </a:r>
          </a:p>
          <a:p>
            <a:pPr>
              <a:lnSpc>
                <a:spcPct val="90000"/>
              </a:lnSpc>
            </a:pPr>
            <a:endParaRPr lang="en-NZ" sz="1400" b="1" i="1" dirty="0">
              <a:highlight>
                <a:srgbClr val="FFFF00"/>
              </a:highlight>
            </a:endParaRPr>
          </a:p>
          <a:p>
            <a:pPr>
              <a:lnSpc>
                <a:spcPct val="90000"/>
              </a:lnSpc>
            </a:pPr>
            <a:r>
              <a:rPr lang="en-NZ" sz="1400" b="1" i="1" dirty="0"/>
              <a:t>CAC v Teacher V </a:t>
            </a:r>
            <a:r>
              <a:rPr lang="en-NZ" sz="1400" dirty="0"/>
              <a:t>NZTDT 2020/22</a:t>
            </a:r>
          </a:p>
          <a:p>
            <a:pPr>
              <a:lnSpc>
                <a:spcPct val="90000"/>
              </a:lnSpc>
            </a:pPr>
            <a:r>
              <a:rPr lang="en-AU" sz="1400" dirty="0">
                <a:latin typeface="Calibri" panose="020F0502020204030204" pitchFamily="34" charset="0"/>
                <a:ea typeface="Calibri" panose="020F0502020204030204" pitchFamily="34" charset="0"/>
                <a:cs typeface="Times New Roman" panose="02020603050405020304" pitchFamily="18" charset="0"/>
              </a:rPr>
              <a:t>A male teacher had been a teacher for 32 years at a boys school. His career had been exemplary. </a:t>
            </a:r>
          </a:p>
          <a:p>
            <a:pPr>
              <a:lnSpc>
                <a:spcPct val="90000"/>
              </a:lnSpc>
            </a:pP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AU" sz="1400" dirty="0">
                <a:latin typeface="Calibri" panose="020F0502020204030204" pitchFamily="34" charset="0"/>
                <a:ea typeface="Calibri" panose="020F0502020204030204" pitchFamily="34" charset="0"/>
                <a:cs typeface="Times New Roman" panose="02020603050405020304" pitchFamily="18" charset="0"/>
              </a:rPr>
              <a:t>He then went to a girls school to do a years teaching just before he retired. </a:t>
            </a:r>
          </a:p>
          <a:p>
            <a:pPr>
              <a:lnSpc>
                <a:spcPct val="90000"/>
              </a:lnSpc>
            </a:pP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AU" sz="1400" dirty="0">
                <a:latin typeface="Calibri" panose="020F0502020204030204" pitchFamily="34" charset="0"/>
                <a:ea typeface="Calibri" panose="020F0502020204030204" pitchFamily="34" charset="0"/>
                <a:cs typeface="Times New Roman" panose="02020603050405020304" pitchFamily="18" charset="0"/>
              </a:rPr>
              <a:t>He taught 16 year old girls for the first time in his career. One girl was starting to lose interest in the subject and he wanted to engage her. </a:t>
            </a:r>
          </a:p>
          <a:p>
            <a:pPr>
              <a:lnSpc>
                <a:spcPct val="90000"/>
              </a:lnSpc>
            </a:pPr>
            <a:r>
              <a:rPr lang="en-AU" sz="1400" dirty="0">
                <a:latin typeface="Calibri" panose="020F0502020204030204" pitchFamily="34" charset="0"/>
                <a:ea typeface="Calibri" panose="020F0502020204030204" pitchFamily="34" charset="0"/>
                <a:cs typeface="Times New Roman" panose="02020603050405020304" pitchFamily="18" charset="0"/>
              </a:rPr>
              <a:t>On a few occasions he said things like:  “I love you. I love everything about you”, “after Tuesday you are going to be all mine”, and “I miss you make sure you come back”. </a:t>
            </a:r>
          </a:p>
          <a:p>
            <a:pPr>
              <a:lnSpc>
                <a:spcPct val="90000"/>
              </a:lnSpc>
            </a:pP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AU" sz="1400" dirty="0">
                <a:latin typeface="Calibri" panose="020F0502020204030204" pitchFamily="34" charset="0"/>
                <a:ea typeface="Calibri" panose="020F0502020204030204" pitchFamily="34" charset="0"/>
                <a:cs typeface="Times New Roman" panose="02020603050405020304" pitchFamily="18" charset="0"/>
              </a:rPr>
              <a:t>He said he was just trying to help.</a:t>
            </a:r>
          </a:p>
          <a:p>
            <a:pPr>
              <a:lnSpc>
                <a:spcPct val="90000"/>
              </a:lnSpc>
            </a:pPr>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pPr>
            <a:r>
              <a:rPr lang="en-NZ" sz="1400" dirty="0">
                <a:latin typeface="Calibri" panose="020F0502020204030204" pitchFamily="34" charset="0"/>
                <a:ea typeface="Calibri" panose="020F0502020204030204" pitchFamily="34" charset="0"/>
                <a:cs typeface="Times New Roman" panose="02020603050405020304" pitchFamily="18" charset="0"/>
              </a:rPr>
              <a:t>The student stopped taking his class and stopped that subject – and she was really good at that subject. </a:t>
            </a:r>
            <a:endParaRPr lang="en-NZ" sz="1400" dirty="0"/>
          </a:p>
          <a:p>
            <a:pPr>
              <a:lnSpc>
                <a:spcPct val="90000"/>
              </a:lnSpc>
            </a:pPr>
            <a:endParaRPr lang="en-NZ" sz="1400" dirty="0"/>
          </a:p>
          <a:p>
            <a:pPr>
              <a:lnSpc>
                <a:spcPct val="90000"/>
              </a:lnSpc>
            </a:pPr>
            <a:r>
              <a:rPr lang="en-NZ" sz="1400" dirty="0"/>
              <a:t>The teacher had </a:t>
            </a:r>
            <a:r>
              <a:rPr lang="en-AU" sz="1400" dirty="0">
                <a:latin typeface="Calibri" panose="020F0502020204030204" pitchFamily="34" charset="0"/>
                <a:ea typeface="Calibri" panose="020F0502020204030204" pitchFamily="34" charset="0"/>
                <a:cs typeface="Times New Roman" panose="02020603050405020304" pitchFamily="18" charset="0"/>
              </a:rPr>
              <a:t>made no attempt to extend the relationship beyond that of teacher/student and he didn’t hide his actions – it was just a clumsy and naive attempt to get the student engaged. </a:t>
            </a:r>
          </a:p>
          <a:p>
            <a:pPr>
              <a:lnSpc>
                <a:spcPct val="107000"/>
              </a:lnSpc>
              <a:spcAft>
                <a:spcPts val="845"/>
              </a:spcAft>
            </a:pPr>
            <a:r>
              <a:rPr lang="en-AU" sz="1400" dirty="0">
                <a:latin typeface="Calibri" panose="020F0502020204030204" pitchFamily="34" charset="0"/>
                <a:cs typeface="Times New Roman" panose="02020603050405020304" pitchFamily="18" charset="0"/>
              </a:rPr>
              <a:t>Penalty: ordered to get a mentor if he was to get a teaching job and show any employer the decision. 50% of the Costs – can be significant ($1000s)</a:t>
            </a:r>
          </a:p>
          <a:p>
            <a:pPr>
              <a:lnSpc>
                <a:spcPct val="107000"/>
              </a:lnSpc>
              <a:spcAft>
                <a:spcPts val="845"/>
              </a:spcAft>
            </a:pPr>
            <a:r>
              <a:rPr lang="en-AU" sz="1400" dirty="0">
                <a:latin typeface="Calibri" panose="020F0502020204030204" pitchFamily="34" charset="0"/>
                <a:cs typeface="Times New Roman" panose="02020603050405020304" pitchFamily="18" charset="0"/>
              </a:rPr>
              <a:t>It was a very sad end to a long career of teaching</a:t>
            </a:r>
          </a:p>
          <a:p>
            <a:pPr>
              <a:lnSpc>
                <a:spcPct val="107000"/>
              </a:lnSpc>
              <a:spcAft>
                <a:spcPts val="845"/>
              </a:spcAft>
            </a:pPr>
            <a:r>
              <a:rPr lang="en-AU" sz="1400" dirty="0">
                <a:highlight>
                  <a:srgbClr val="FFFF00"/>
                </a:highlight>
                <a:latin typeface="Calibri" panose="020F0502020204030204" pitchFamily="34" charset="0"/>
                <a:cs typeface="Times New Roman" panose="02020603050405020304" pitchFamily="18" charset="0"/>
              </a:rPr>
              <a:t>Break now for 15 minutes, get a cup of tea, see you back at ??</a:t>
            </a:r>
            <a:endParaRPr lang="en-NZ" sz="1400" dirty="0">
              <a:highlight>
                <a:srgbClr val="FFFF00"/>
              </a:highlight>
            </a:endParaRPr>
          </a:p>
        </p:txBody>
      </p:sp>
      <p:sp>
        <p:nvSpPr>
          <p:cNvPr id="4" name="Slide Number Placeholder 3"/>
          <p:cNvSpPr>
            <a:spLocks noGrp="1"/>
          </p:cNvSpPr>
          <p:nvPr>
            <p:ph type="sldNum" sz="quarter" idx="5"/>
          </p:nvPr>
        </p:nvSpPr>
        <p:spPr/>
        <p:txBody>
          <a:bodyPr/>
          <a:lstStyle/>
          <a:p>
            <a:fld id="{609387EE-8824-476A-ACD8-4E7B213E5E89}" type="slidenum">
              <a:rPr lang="en-NZ" smtClean="0"/>
              <a:t>19</a:t>
            </a:fld>
            <a:endParaRPr lang="en-NZ"/>
          </a:p>
        </p:txBody>
      </p:sp>
    </p:spTree>
    <p:extLst>
      <p:ext uri="{BB962C8B-B14F-4D97-AF65-F5344CB8AC3E}">
        <p14:creationId xmlns:p14="http://schemas.microsoft.com/office/powerpoint/2010/main" val="29877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8818" y="4822270"/>
            <a:ext cx="5641644" cy="5559687"/>
          </a:xfrm>
        </p:spPr>
        <p:txBody>
          <a:bodyPr/>
          <a:lstStyle/>
          <a:p>
            <a:pPr algn="just"/>
            <a:r>
              <a:rPr lang="en-NZ" sz="1400" dirty="0">
                <a:highlight>
                  <a:srgbClr val="FFFF00"/>
                </a:highlight>
              </a:rPr>
              <a:t>Rachel</a:t>
            </a:r>
          </a:p>
          <a:p>
            <a:pPr algn="just"/>
            <a:endParaRPr lang="en-NZ" sz="1400" dirty="0">
              <a:highlight>
                <a:srgbClr val="FFFF00"/>
              </a:highlight>
            </a:endParaRPr>
          </a:p>
          <a:p>
            <a:pPr algn="just"/>
            <a:r>
              <a:rPr lang="en-NZ" sz="1400" dirty="0"/>
              <a:t>Kia </a:t>
            </a:r>
            <a:r>
              <a:rPr lang="en-NZ" sz="1400" dirty="0" err="1"/>
              <a:t>ora</a:t>
            </a:r>
            <a:r>
              <a:rPr lang="en-NZ" sz="1400" dirty="0"/>
              <a:t> Koutou, lovely to see you all here today. We will start with introductions and then we will get you to introduce yourselves. so </a:t>
            </a:r>
          </a:p>
          <a:p>
            <a:pPr algn="just"/>
            <a:r>
              <a:rPr lang="en-NZ" sz="1400" dirty="0"/>
              <a:t> </a:t>
            </a:r>
          </a:p>
          <a:p>
            <a:pPr algn="just"/>
            <a:r>
              <a:rPr lang="en-NZ" sz="1400" dirty="0"/>
              <a:t>No Tauranga Moana ahau,</a:t>
            </a:r>
          </a:p>
          <a:p>
            <a:pPr algn="just"/>
            <a:r>
              <a:rPr lang="en-NZ" sz="1400" dirty="0"/>
              <a:t>Kei Papamoa </a:t>
            </a:r>
            <a:r>
              <a:rPr lang="en-NZ" sz="1400" dirty="0" err="1"/>
              <a:t>toku</a:t>
            </a:r>
            <a:r>
              <a:rPr lang="en-NZ" sz="1400" dirty="0"/>
              <a:t> </a:t>
            </a:r>
            <a:r>
              <a:rPr lang="en-NZ" sz="1400" dirty="0" err="1"/>
              <a:t>kainga</a:t>
            </a:r>
            <a:r>
              <a:rPr lang="en-NZ" sz="1400" dirty="0"/>
              <a:t> </a:t>
            </a:r>
            <a:r>
              <a:rPr lang="en-NZ" sz="1400" dirty="0" err="1"/>
              <a:t>inanianei</a:t>
            </a:r>
            <a:r>
              <a:rPr lang="en-NZ" sz="1400" dirty="0"/>
              <a:t>.</a:t>
            </a:r>
          </a:p>
          <a:p>
            <a:pPr algn="just"/>
            <a:r>
              <a:rPr lang="en-NZ" sz="1400" dirty="0"/>
              <a:t>Ko Rachel Kent ahau </a:t>
            </a:r>
          </a:p>
          <a:p>
            <a:pPr algn="just"/>
            <a:r>
              <a:rPr lang="en-NZ" sz="1400" dirty="0"/>
              <a:t>I am an enrolled Barrister and Solicitor and have worked in professional regulation for 10 years. I have worked as lawyer at the Medical Council, Social workers R B and Teaching Council. I still do some work for the Medical Council and have been a Convenor on Competence Committees assessing doctor’s competence where concerns have been raised about their practice for 10 years. </a:t>
            </a:r>
          </a:p>
          <a:p>
            <a:pPr algn="just"/>
            <a:r>
              <a:rPr lang="en-NZ" sz="1400" dirty="0"/>
              <a:t>Prior to that I was a social worker and worked mainly in health care settings (hospitals, community health centres) and I am a registered social worker. Now I am a private investigator and Director of Professional Insight and have a private investigator licence. </a:t>
            </a:r>
          </a:p>
          <a:p>
            <a:pPr algn="just"/>
            <a:endParaRPr lang="en-NZ" sz="1400" dirty="0"/>
          </a:p>
          <a:p>
            <a:pPr algn="just"/>
            <a:r>
              <a:rPr lang="en-NZ" sz="1400" dirty="0">
                <a:highlight>
                  <a:srgbClr val="FFFF00"/>
                </a:highlight>
              </a:rPr>
              <a:t>Bindy – </a:t>
            </a:r>
          </a:p>
          <a:p>
            <a:pPr algn="just"/>
            <a:endParaRPr lang="en-NZ" sz="1400" dirty="0"/>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Kia </a:t>
            </a:r>
            <a:r>
              <a:rPr lang="en-NZ" sz="1400" dirty="0" err="1">
                <a:latin typeface="Calibri" panose="020F0502020204030204" pitchFamily="34" charset="0"/>
                <a:ea typeface="Calibri" panose="020F0502020204030204" pitchFamily="34" charset="0"/>
                <a:cs typeface="Times New Roman" panose="02020603050405020304" pitchFamily="18" charset="0"/>
              </a:rPr>
              <a:t>ora</a:t>
            </a:r>
            <a:r>
              <a:rPr lang="en-NZ" sz="1400" dirty="0">
                <a:latin typeface="Calibri" panose="020F0502020204030204" pitchFamily="34" charset="0"/>
                <a:ea typeface="Calibri" panose="020F0502020204030204" pitchFamily="34" charset="0"/>
                <a:cs typeface="Times New Roman" panose="02020603050405020304" pitchFamily="18" charset="0"/>
              </a:rPr>
              <a:t> koutou </a:t>
            </a:r>
            <a:r>
              <a:rPr lang="en-NZ" sz="1400" dirty="0" err="1">
                <a:latin typeface="Calibri" panose="020F0502020204030204" pitchFamily="34" charset="0"/>
                <a:ea typeface="Calibri" panose="020F0502020204030204" pitchFamily="34" charset="0"/>
                <a:cs typeface="Times New Roman" panose="02020603050405020304" pitchFamily="18" charset="0"/>
              </a:rPr>
              <a:t>katoa</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No </a:t>
            </a:r>
            <a:r>
              <a:rPr lang="en-NZ" sz="1400" dirty="0" err="1">
                <a:latin typeface="Calibri" panose="020F0502020204030204" pitchFamily="34" charset="0"/>
                <a:ea typeface="Calibri" panose="020F0502020204030204" pitchFamily="34" charset="0"/>
                <a:cs typeface="Times New Roman" panose="02020603050405020304" pitchFamily="18" charset="0"/>
              </a:rPr>
              <a:t>Waikouaiti</a:t>
            </a:r>
            <a:r>
              <a:rPr lang="en-NZ" sz="1400" dirty="0">
                <a:latin typeface="Calibri" panose="020F0502020204030204" pitchFamily="34" charset="0"/>
                <a:ea typeface="Calibri" panose="020F0502020204030204" pitchFamily="34" charset="0"/>
                <a:cs typeface="Times New Roman" panose="02020603050405020304" pitchFamily="18" charset="0"/>
              </a:rPr>
              <a:t> ahau</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Kei </a:t>
            </a:r>
            <a:r>
              <a:rPr lang="en-NZ" sz="1400" dirty="0" err="1">
                <a:latin typeface="Calibri" panose="020F0502020204030204" pitchFamily="34" charset="0"/>
                <a:ea typeface="Calibri" panose="020F0502020204030204" pitchFamily="34" charset="0"/>
                <a:cs typeface="Times New Roman" panose="02020603050405020304" pitchFamily="18" charset="0"/>
              </a:rPr>
              <a:t>Te</a:t>
            </a:r>
            <a:r>
              <a:rPr lang="en-NZ" sz="1400" dirty="0">
                <a:latin typeface="Calibri" panose="020F0502020204030204" pitchFamily="34" charset="0"/>
                <a:ea typeface="Calibri" panose="020F0502020204030204" pitchFamily="34" charset="0"/>
                <a:cs typeface="Times New Roman" panose="02020603050405020304" pitchFamily="18" charset="0"/>
              </a:rPr>
              <a:t> Whanganui a tara </a:t>
            </a:r>
            <a:r>
              <a:rPr lang="en-NZ" sz="1400" dirty="0" err="1">
                <a:latin typeface="Calibri" panose="020F0502020204030204" pitchFamily="34" charset="0"/>
                <a:ea typeface="Calibri" panose="020F0502020204030204" pitchFamily="34" charset="0"/>
                <a:cs typeface="Times New Roman" panose="02020603050405020304" pitchFamily="18" charset="0"/>
              </a:rPr>
              <a:t>toku</a:t>
            </a:r>
            <a:r>
              <a:rPr lang="en-NZ" sz="1400" dirty="0">
                <a:latin typeface="Calibri" panose="020F0502020204030204" pitchFamily="34" charset="0"/>
                <a:ea typeface="Calibri" panose="020F0502020204030204" pitchFamily="34" charset="0"/>
                <a:cs typeface="Times New Roman" panose="02020603050405020304" pitchFamily="18" charset="0"/>
              </a:rPr>
              <a:t> </a:t>
            </a:r>
            <a:r>
              <a:rPr lang="en-NZ" sz="1400" dirty="0" err="1">
                <a:latin typeface="Calibri" panose="020F0502020204030204" pitchFamily="34" charset="0"/>
                <a:ea typeface="Calibri" panose="020F0502020204030204" pitchFamily="34" charset="0"/>
                <a:cs typeface="Times New Roman" panose="02020603050405020304" pitchFamily="18" charset="0"/>
              </a:rPr>
              <a:t>kainga</a:t>
            </a:r>
            <a:r>
              <a:rPr lang="en-NZ" sz="1400" dirty="0">
                <a:latin typeface="Calibri" panose="020F0502020204030204" pitchFamily="34" charset="0"/>
                <a:ea typeface="Calibri" panose="020F0502020204030204" pitchFamily="34" charset="0"/>
                <a:cs typeface="Times New Roman" panose="02020603050405020304" pitchFamily="18" charset="0"/>
              </a:rPr>
              <a:t> </a:t>
            </a:r>
            <a:r>
              <a:rPr lang="en-NZ" sz="1400" dirty="0" err="1">
                <a:latin typeface="Calibri" panose="020F0502020204030204" pitchFamily="34" charset="0"/>
                <a:ea typeface="Calibri" panose="020F0502020204030204" pitchFamily="34" charset="0"/>
                <a:cs typeface="Times New Roman" panose="02020603050405020304" pitchFamily="18" charset="0"/>
              </a:rPr>
              <a:t>inaianei</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Ko Bindy Tatham </a:t>
            </a:r>
            <a:r>
              <a:rPr lang="en-NZ" sz="1400" dirty="0" err="1">
                <a:latin typeface="Calibri" panose="020F0502020204030204" pitchFamily="34" charset="0"/>
                <a:ea typeface="Calibri" panose="020F0502020204030204" pitchFamily="34" charset="0"/>
                <a:cs typeface="Times New Roman" panose="02020603050405020304" pitchFamily="18" charset="0"/>
              </a:rPr>
              <a:t>toku</a:t>
            </a:r>
            <a:r>
              <a:rPr lang="en-NZ" sz="1400" dirty="0">
                <a:latin typeface="Calibri" panose="020F0502020204030204" pitchFamily="34" charset="0"/>
                <a:ea typeface="Calibri" panose="020F0502020204030204" pitchFamily="34" charset="0"/>
                <a:cs typeface="Times New Roman" panose="02020603050405020304" pitchFamily="18" charset="0"/>
              </a:rPr>
              <a:t> </a:t>
            </a:r>
            <a:r>
              <a:rPr lang="en-NZ" sz="1400" dirty="0" err="1">
                <a:latin typeface="Calibri" panose="020F0502020204030204" pitchFamily="34" charset="0"/>
                <a:ea typeface="Calibri" panose="020F0502020204030204" pitchFamily="34" charset="0"/>
                <a:cs typeface="Times New Roman" panose="02020603050405020304" pitchFamily="18" charset="0"/>
              </a:rPr>
              <a:t>ingoa</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No </a:t>
            </a:r>
            <a:r>
              <a:rPr lang="en-NZ" sz="1400" dirty="0" err="1">
                <a:latin typeface="Calibri" panose="020F0502020204030204" pitchFamily="34" charset="0"/>
                <a:ea typeface="Calibri" panose="020F0502020204030204" pitchFamily="34" charset="0"/>
                <a:cs typeface="Times New Roman" panose="02020603050405020304" pitchFamily="18" charset="0"/>
              </a:rPr>
              <a:t>reira</a:t>
            </a:r>
            <a:r>
              <a:rPr lang="en-NZ" sz="1400" dirty="0">
                <a:latin typeface="Calibri" panose="020F0502020204030204" pitchFamily="34" charset="0"/>
                <a:ea typeface="Calibri" panose="020F0502020204030204" pitchFamily="34" charset="0"/>
                <a:cs typeface="Times New Roman" panose="02020603050405020304" pitchFamily="18" charset="0"/>
              </a:rPr>
              <a:t>, </a:t>
            </a:r>
            <a:r>
              <a:rPr lang="en-NZ" sz="1400" dirty="0" err="1">
                <a:latin typeface="Calibri" panose="020F0502020204030204" pitchFamily="34" charset="0"/>
                <a:ea typeface="Calibri" panose="020F0502020204030204" pitchFamily="34" charset="0"/>
                <a:cs typeface="Times New Roman" panose="02020603050405020304" pitchFamily="18" charset="0"/>
              </a:rPr>
              <a:t>tena</a:t>
            </a:r>
            <a:r>
              <a:rPr lang="en-NZ" sz="1400" dirty="0">
                <a:latin typeface="Calibri" panose="020F0502020204030204" pitchFamily="34" charset="0"/>
                <a:ea typeface="Calibri" panose="020F0502020204030204" pitchFamily="34" charset="0"/>
                <a:cs typeface="Times New Roman" panose="02020603050405020304" pitchFamily="18" charset="0"/>
              </a:rPr>
              <a:t> koutou </a:t>
            </a:r>
            <a:r>
              <a:rPr lang="en-NZ" sz="1400" dirty="0" err="1">
                <a:latin typeface="Calibri" panose="020F0502020204030204" pitchFamily="34" charset="0"/>
                <a:ea typeface="Calibri" panose="020F0502020204030204" pitchFamily="34" charset="0"/>
                <a:cs typeface="Times New Roman" panose="02020603050405020304" pitchFamily="18" charset="0"/>
              </a:rPr>
              <a:t>katoa</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 am a director at Professional Insight which is a venture Rachel and I have set up to provide training and undertake independent investigations. I am a licensed private investigator.  Prior to this, I was a lawyer at the Teaching Council and have have also worked as a contract investigator for the Social Workers Registration Board and the Veterinary Council. I practised as a commercial lawyer in the early 2000s, travelled overseas and then took time out of the paid workforce to raise my three daughters here in Wellington. I have two daughters at high school, and one at primary school.</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 am pleased to be part of this training today and to facilitate discussion around the area of professional boundaries.  For me, recognising the blurry areas and slippery slope is really important to protect students and also  you as professionals. Please join in, please share your view and ask questions.  </a:t>
            </a:r>
          </a:p>
          <a:p>
            <a:pPr algn="just"/>
            <a:endParaRPr lang="en-NZ" sz="1400" dirty="0"/>
          </a:p>
          <a:p>
            <a:pPr algn="just"/>
            <a:r>
              <a:rPr lang="en-NZ" sz="1400" dirty="0">
                <a:highlight>
                  <a:srgbClr val="FFFF00"/>
                </a:highlight>
              </a:rPr>
              <a:t>Rachel</a:t>
            </a:r>
          </a:p>
          <a:p>
            <a:pPr algn="just"/>
            <a:r>
              <a:rPr lang="en-NZ" sz="1400" dirty="0"/>
              <a:t>We would love to hear all of your introductions  Please introduce yourselves and say </a:t>
            </a:r>
          </a:p>
          <a:p>
            <a:pPr algn="just"/>
            <a:r>
              <a:rPr lang="en-NZ" sz="1400" dirty="0"/>
              <a:t>Where you are from</a:t>
            </a:r>
          </a:p>
          <a:p>
            <a:pPr algn="just"/>
            <a:r>
              <a:rPr lang="en-NZ" sz="1400" dirty="0"/>
              <a:t>What you do as a job</a:t>
            </a:r>
          </a:p>
          <a:p>
            <a:pPr algn="just"/>
            <a:r>
              <a:rPr lang="en-NZ" sz="1400" dirty="0"/>
              <a:t>What brings you on the course today</a:t>
            </a:r>
          </a:p>
          <a:p>
            <a:pPr algn="just"/>
            <a:endParaRPr lang="en-NZ" sz="1400" dirty="0"/>
          </a:p>
          <a:p>
            <a:pPr algn="just"/>
            <a:r>
              <a:rPr lang="en-NZ" sz="1400" dirty="0"/>
              <a:t>Outline of the morning</a:t>
            </a:r>
            <a:r>
              <a:rPr lang="en-NZ" sz="1400" dirty="0">
                <a:highlight>
                  <a:srgbClr val="FF00FF"/>
                </a:highlight>
              </a:rPr>
              <a:t>, </a:t>
            </a:r>
            <a:r>
              <a:rPr lang="en-NZ" sz="1400" dirty="0"/>
              <a:t>with a 15 minute break at half time</a:t>
            </a:r>
          </a:p>
          <a:p>
            <a:pPr marL="286493" indent="-286493" algn="just">
              <a:buFontTx/>
              <a:buChar char="-"/>
            </a:pPr>
            <a:r>
              <a:rPr lang="en-NZ" sz="1400" dirty="0"/>
              <a:t>On this course we will:</a:t>
            </a:r>
          </a:p>
          <a:p>
            <a:pPr marL="286493" indent="-286493" algn="just">
              <a:buFontTx/>
              <a:buChar char="-"/>
            </a:pPr>
            <a:r>
              <a:rPr lang="en-NZ" sz="1400" dirty="0"/>
              <a:t>Start with having a look at things at a high level and discuss what terms mean</a:t>
            </a:r>
          </a:p>
          <a:p>
            <a:pPr marL="181135" indent="-181135" algn="just">
              <a:buFontTx/>
              <a:buChar char="-"/>
            </a:pPr>
            <a:r>
              <a:rPr lang="en-NZ" sz="1400" dirty="0"/>
              <a:t>Discussion about boundary breaches, what form they can take</a:t>
            </a:r>
          </a:p>
          <a:p>
            <a:pPr marL="181135" indent="-181135" algn="just">
              <a:buFontTx/>
              <a:buChar char="-"/>
            </a:pPr>
            <a:r>
              <a:rPr lang="en-NZ" sz="1400" dirty="0"/>
              <a:t>Impacts of boundary breaches both for the professional and their students</a:t>
            </a:r>
          </a:p>
          <a:p>
            <a:pPr marL="181135" indent="-181135" algn="just">
              <a:buFontTx/>
              <a:buChar char="-"/>
            </a:pPr>
            <a:r>
              <a:rPr lang="en-NZ" sz="1400" dirty="0"/>
              <a:t>Scenarios and tips how to keep yourself safe</a:t>
            </a:r>
          </a:p>
          <a:p>
            <a:pPr marL="181135" indent="-181135" algn="just">
              <a:buFontTx/>
              <a:buChar char="-"/>
            </a:pPr>
            <a:r>
              <a:rPr lang="en-NZ" sz="1400" dirty="0"/>
              <a:t>Situations to be aware of – where things might get risky</a:t>
            </a:r>
          </a:p>
          <a:p>
            <a:pPr marL="181135" indent="-181135" algn="just">
              <a:buFontTx/>
              <a:buChar char="-"/>
            </a:pPr>
            <a:r>
              <a:rPr lang="en-NZ" sz="1400" dirty="0"/>
              <a:t>Social media – scenario, case study and tips on what and what not to do</a:t>
            </a:r>
          </a:p>
          <a:p>
            <a:pPr marL="181135" indent="-181135" algn="just">
              <a:buFontTx/>
              <a:buChar char="-"/>
            </a:pPr>
            <a:r>
              <a:rPr lang="en-NZ" sz="1400" dirty="0"/>
              <a:t>Your professional responsibilities </a:t>
            </a:r>
          </a:p>
          <a:p>
            <a:pPr marL="181135" indent="-181135" algn="just">
              <a:buFontTx/>
              <a:buChar char="-"/>
            </a:pPr>
            <a:r>
              <a:rPr lang="en-NZ" sz="1400" dirty="0"/>
              <a:t>What to do if you have concerns</a:t>
            </a:r>
          </a:p>
          <a:p>
            <a:pPr algn="just"/>
            <a:endParaRPr lang="en-NZ" sz="1400" dirty="0"/>
          </a:p>
          <a:p>
            <a:pPr algn="just"/>
            <a:r>
              <a:rPr lang="en-NZ" sz="1400" dirty="0"/>
              <a:t>I hope you get something out of this course this morning. It is not designed to be therapeutic. Rather it’s educational and will raise your awareness about professional boundaries so you are more alert to them. </a:t>
            </a:r>
          </a:p>
          <a:p>
            <a:pPr algn="just"/>
            <a:endParaRPr lang="en-NZ" sz="1400" dirty="0"/>
          </a:p>
          <a:p>
            <a:pPr algn="just"/>
            <a:r>
              <a:rPr lang="en-NZ" sz="1400" dirty="0"/>
              <a:t>Some things we discuss today can trigger emotions for people. If you are concerned about anything you can either choose to raise it with us at the end or speak to your senior teacher, team leader, manager, mentor, principal etc</a:t>
            </a:r>
          </a:p>
          <a:p>
            <a:pPr algn="just"/>
            <a:endParaRPr lang="en-NZ" sz="1400" dirty="0"/>
          </a:p>
        </p:txBody>
      </p:sp>
      <p:sp>
        <p:nvSpPr>
          <p:cNvPr id="4" name="Slide Number Placeholder 3"/>
          <p:cNvSpPr>
            <a:spLocks noGrp="1"/>
          </p:cNvSpPr>
          <p:nvPr>
            <p:ph type="sldNum" sz="quarter" idx="5"/>
          </p:nvPr>
        </p:nvSpPr>
        <p:spPr/>
        <p:txBody>
          <a:bodyPr/>
          <a:lstStyle/>
          <a:p>
            <a:fld id="{609387EE-8824-476A-ACD8-4E7B213E5E89}" type="slidenum">
              <a:rPr lang="en-NZ" smtClean="0"/>
              <a:t>2</a:t>
            </a:fld>
            <a:endParaRPr lang="en-NZ" dirty="0"/>
          </a:p>
        </p:txBody>
      </p:sp>
      <p:sp>
        <p:nvSpPr>
          <p:cNvPr id="6" name="AutoShape 4">
            <a:extLst>
              <a:ext uri="{FF2B5EF4-FFF2-40B4-BE49-F238E27FC236}">
                <a16:creationId xmlns:a16="http://schemas.microsoft.com/office/drawing/2014/main" id="{52400798-AC76-272F-35DD-780436542A09}"/>
              </a:ext>
            </a:extLst>
          </p:cNvPr>
          <p:cNvSpPr>
            <a:spLocks noGrp="1" noRot="1" noChangeAspect="1" noChangeArrowheads="1"/>
          </p:cNvSpPr>
          <p:nvPr>
            <p:ph type="sldImg"/>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Tree>
    <p:extLst>
      <p:ext uri="{BB962C8B-B14F-4D97-AF65-F5344CB8AC3E}">
        <p14:creationId xmlns:p14="http://schemas.microsoft.com/office/powerpoint/2010/main" val="3127211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69"/>
            <a:ext cx="5848561" cy="4972105"/>
          </a:xfrm>
        </p:spPr>
        <p:txBody>
          <a:bodyPr/>
          <a:lstStyle/>
          <a:p>
            <a:pPr>
              <a:lnSpc>
                <a:spcPct val="90000"/>
              </a:lnSpc>
              <a:buFont typeface="Arial" panose="020B0604020202020204" pitchFamily="34" charset="0"/>
              <a:buChar char="•"/>
            </a:pPr>
            <a:r>
              <a:rPr lang="en-NZ" sz="1300" dirty="0">
                <a:highlight>
                  <a:srgbClr val="FFFF00"/>
                </a:highlight>
              </a:rPr>
              <a:t>Bindy</a:t>
            </a:r>
          </a:p>
          <a:p>
            <a:pPr>
              <a:lnSpc>
                <a:spcPct val="90000"/>
              </a:lnSpc>
              <a:buFont typeface="Arial" panose="020B0604020202020204" pitchFamily="34" charset="0"/>
              <a:buChar char="•"/>
            </a:pPr>
            <a:endParaRPr lang="en-NZ" dirty="0"/>
          </a:p>
          <a:p>
            <a:pP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It is accepted that it’s essential for teachers to be able to use certain online platforms – but this area demands a higher level of professionalism and awareness. </a:t>
            </a:r>
          </a:p>
          <a:p>
            <a:pPr>
              <a:tabLst>
                <a:tab pos="458389" algn="l"/>
              </a:tabLst>
            </a:pPr>
            <a:endPar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There needs to be a clear distinction between the professional and the private – any conversation with students needs to be solely focused on educational matters.  </a:t>
            </a:r>
          </a:p>
          <a:p>
            <a:pPr>
              <a:tabLst>
                <a:tab pos="458389" algn="l"/>
              </a:tabLst>
            </a:pP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problem with social media platforms (including texting) is that they encourage a type of communication that isn’t within the bounds of professional behaviour – its an incredibly risky place to communicate.</a:t>
            </a:r>
          </a:p>
          <a:p>
            <a:pPr>
              <a:tabLst>
                <a:tab pos="458389" algn="l"/>
              </a:tabLst>
            </a:pPr>
            <a:endPar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 </a:t>
            </a:r>
            <a:r>
              <a:rPr lang="en-NZ" sz="1400"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Q: Why do you think communicating electronically increases the risk? Over to </a:t>
            </a: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you…</a:t>
            </a:r>
          </a:p>
          <a:p>
            <a:pPr>
              <a:tabLst>
                <a:tab pos="458389" algn="l"/>
              </a:tabLst>
            </a:pPr>
            <a:endPar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pP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Check these things come up:</a:t>
            </a:r>
          </a:p>
          <a:p>
            <a:pPr>
              <a:tabLst>
                <a:tab pos="458389" algn="l"/>
              </a:tabLst>
            </a:pP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Casual forum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informal language is the norm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encourages use of emojis which can have various meanings</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Opportunity for misinterpretation – how often have you misinterpreted what another has written?</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Speed is also a risk – the speed of the communication is often an issue, people expect instant replies. Be very careful when you are using a hand held device to communicate with your students or consumers</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number of text messages that can happen in a minute is huge – and when we have seen it in print, in a bundle of evidence, it can amount of pages of a story that looks pretty bad and reflects very poorly on the professional, as you will see in some real case examples shortly</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marL="343792" indent="-343792">
              <a:buFont typeface="Calibri" panose="020F0502020204030204" pitchFamily="34" charset="0"/>
              <a:buChar char="-"/>
              <a:tabLst>
                <a:tab pos="458389" algn="l"/>
              </a:tabLst>
            </a:pPr>
            <a:r>
              <a:rPr lang="en-NZ" sz="1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Everything online is permanent, regardless of how it is used - including snapchat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buFont typeface="Arial" panose="020B0604020202020204" pitchFamily="34" charset="0"/>
              <a:buChar char="•"/>
            </a:pPr>
            <a:endParaRPr lang="en-NZ" sz="1400" b="1"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20</a:t>
            </a:fld>
            <a:endParaRPr lang="en-NZ" dirty="0"/>
          </a:p>
        </p:txBody>
      </p:sp>
    </p:spTree>
    <p:extLst>
      <p:ext uri="{BB962C8B-B14F-4D97-AF65-F5344CB8AC3E}">
        <p14:creationId xmlns:p14="http://schemas.microsoft.com/office/powerpoint/2010/main" val="158922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70"/>
            <a:ext cx="5515133" cy="3381375"/>
          </a:xfrm>
        </p:spPr>
        <p:txBody>
          <a:bodyPr/>
          <a:lstStyle/>
          <a:p>
            <a:pPr algn="just"/>
            <a:r>
              <a:rPr lang="en-NZ" sz="1200" dirty="0">
                <a:highlight>
                  <a:srgbClr val="FFFF00"/>
                </a:highlight>
              </a:rPr>
              <a:t>Bindy </a:t>
            </a:r>
          </a:p>
          <a:p>
            <a:pPr algn="just"/>
            <a:endParaRPr lang="en-NZ" sz="1200" dirty="0"/>
          </a:p>
          <a:p>
            <a:pPr algn="just"/>
            <a:r>
              <a:rPr lang="en-NZ" sz="1200" dirty="0"/>
              <a:t>When you see transcripts of conversations that have taken place on social media in black and white its often quite a stark reminder that your language and behaviour on ‘informal chats’ are very different to those you would have in person. You can also see the length of the transcripts – whereas if you look at your phone, you only ever see snippets or the latest few messages.  </a:t>
            </a:r>
          </a:p>
          <a:p>
            <a:pPr algn="just"/>
            <a:endParaRPr lang="en-NZ" sz="1200" dirty="0"/>
          </a:p>
          <a:p>
            <a:pPr algn="just"/>
            <a:r>
              <a:rPr lang="en-NZ" sz="1200" i="1" dirty="0">
                <a:highlight>
                  <a:srgbClr val="FF00FF"/>
                </a:highlight>
              </a:rPr>
              <a:t>Coad</a:t>
            </a:r>
            <a:endParaRPr lang="en-NZ" sz="1200" dirty="0">
              <a:highlight>
                <a:srgbClr val="FF00FF"/>
              </a:highlight>
            </a:endParaRPr>
          </a:p>
          <a:p>
            <a:pPr algn="just"/>
            <a:r>
              <a:rPr lang="en-NZ" sz="1200" dirty="0"/>
              <a:t>Mr Coad was a teacher at an AK high school and left there to go and work at a high school in in Southland. After he left Ak and just before he started working  - in fact as he travelled the south island towards his new job - he engaged with some of his former Year 12 students in a group conversation on Instagram. </a:t>
            </a:r>
          </a:p>
          <a:p>
            <a:pPr algn="just"/>
            <a:endParaRPr lang="en-NZ" sz="1200" dirty="0"/>
          </a:p>
          <a:p>
            <a:pPr algn="just"/>
            <a:r>
              <a:rPr lang="en-NZ" sz="1200" dirty="0">
                <a:highlight>
                  <a:srgbClr val="FFFF00"/>
                </a:highlight>
              </a:rPr>
              <a:t>[Show transcript in appendix of DT decision] – we are just gong to bring up the electronic version that is included in the published decision and give you all some time to read through – we will discuss it next</a:t>
            </a:r>
          </a:p>
          <a:p>
            <a:pPr algn="just"/>
            <a:endParaRPr lang="en-NZ" sz="1200" dirty="0"/>
          </a:p>
          <a:p>
            <a:endParaRPr lang="en-NZ"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21</a:t>
            </a:fld>
            <a:endParaRPr lang="en-NZ"/>
          </a:p>
        </p:txBody>
      </p:sp>
    </p:spTree>
    <p:extLst>
      <p:ext uri="{BB962C8B-B14F-4D97-AF65-F5344CB8AC3E}">
        <p14:creationId xmlns:p14="http://schemas.microsoft.com/office/powerpoint/2010/main" val="1101616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NZ" sz="1200" dirty="0">
                <a:highlight>
                  <a:srgbClr val="FFFF00"/>
                </a:highlight>
              </a:rPr>
              <a:t>Bindy </a:t>
            </a:r>
          </a:p>
          <a:p>
            <a:pPr algn="just"/>
            <a:endParaRPr lang="en-NZ" sz="1200" dirty="0"/>
          </a:p>
          <a:p>
            <a:pPr algn="just"/>
            <a:r>
              <a:rPr lang="en-NZ" sz="1200" dirty="0"/>
              <a:t>When you see transcripts of conversations that have taken place on social media in black and white its often quite a stark reminder that your language and behaviour on ‘informal chats’ are very different to those you would have in person. You can also see the length of the transcripts – whereas if you look at your phone, you only ever see snippets or the latest few messages.  </a:t>
            </a:r>
          </a:p>
          <a:p>
            <a:pPr algn="just"/>
            <a:endParaRPr lang="en-NZ" dirty="0"/>
          </a:p>
          <a:p>
            <a:pPr algn="just"/>
            <a:endParaRPr lang="en-NZ" dirty="0"/>
          </a:p>
          <a:p>
            <a:pPr algn="just"/>
            <a:r>
              <a:rPr lang="en-NZ" sz="1200" dirty="0"/>
              <a:t>After everyone has read:</a:t>
            </a:r>
          </a:p>
          <a:p>
            <a:pPr algn="just"/>
            <a:endParaRPr lang="en-NZ" sz="1200" dirty="0"/>
          </a:p>
          <a:p>
            <a:pPr algn="just"/>
            <a:r>
              <a:rPr lang="en-NZ" sz="1200" dirty="0"/>
              <a:t>The Tribunal stated that his conduct was “</a:t>
            </a:r>
            <a:r>
              <a:rPr lang="en-US" sz="1200" dirty="0"/>
              <a:t>extremely silly” </a:t>
            </a:r>
            <a:r>
              <a:rPr lang="en-NZ" sz="1200" dirty="0"/>
              <a:t>and not only did this occur outside of school hours for a non-educative purpose, it was clear the students (who were of an impressionable age) were wanting to impress Mr Coad. </a:t>
            </a:r>
            <a:r>
              <a:rPr lang="en-US" sz="1200" dirty="0"/>
              <a:t>The Tribunal said that the tone of the conversation was unforgiveable in terms of his duty to maintain a professional relationship with his students and that it was incumbent on Dr Coad to resist all attempts to engage him in the group chat and, certainly, to shut the chat and his involvement down when the topics of conversation turned lewd and unbecoming of a teacher to his student. </a:t>
            </a:r>
            <a:r>
              <a:rPr lang="en-NZ" sz="1200" dirty="0"/>
              <a:t>He was censured and ordered to do a course on Prof Boundaries. The Tribunal did not cancel his registration because the Instagram chat was “part of a group conversation and did not involve him forming an inappropriate relationship with one student”.</a:t>
            </a:r>
          </a:p>
          <a:p>
            <a:pPr algn="just"/>
            <a:endParaRPr lang="en-NZ" sz="1200" dirty="0"/>
          </a:p>
          <a:p>
            <a:pPr algn="just"/>
            <a:r>
              <a:rPr lang="en-NZ" sz="1200" dirty="0"/>
              <a:t>Mr Coad was significantly remorseful and he resigned and said he wanted to leave teaching. Although he applied for name suppression he wasn’t granted it. This case was widely reported in the media and it was reported to have had a significant impact on his wife and school aged children. </a:t>
            </a:r>
          </a:p>
          <a:p>
            <a:pPr algn="just"/>
            <a:endParaRPr lang="en-NZ" sz="1200"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22</a:t>
            </a:fld>
            <a:endParaRPr lang="en-NZ"/>
          </a:p>
        </p:txBody>
      </p:sp>
    </p:spTree>
    <p:extLst>
      <p:ext uri="{BB962C8B-B14F-4D97-AF65-F5344CB8AC3E}">
        <p14:creationId xmlns:p14="http://schemas.microsoft.com/office/powerpoint/2010/main" val="2976807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69"/>
            <a:ext cx="5930033" cy="4258426"/>
          </a:xfrm>
        </p:spPr>
        <p:txBody>
          <a:bodyPr/>
          <a:lstStyle/>
          <a:p>
            <a:r>
              <a:rPr lang="en-NZ" sz="1400" dirty="0">
                <a:highlight>
                  <a:srgbClr val="FFFF00"/>
                </a:highlight>
              </a:rPr>
              <a:t>Bindy</a:t>
            </a:r>
          </a:p>
          <a:p>
            <a:endParaRPr lang="en-NZ" sz="1400" dirty="0"/>
          </a:p>
          <a:p>
            <a:r>
              <a:rPr lang="en-NZ" sz="1400" dirty="0"/>
              <a:t>Ask a participant to read out this scenario </a:t>
            </a:r>
          </a:p>
          <a:p>
            <a:endParaRPr lang="en-NZ" sz="1400" dirty="0"/>
          </a:p>
          <a:p>
            <a:r>
              <a:rPr lang="en-NZ" sz="1400" dirty="0"/>
              <a:t>Discuss this in your groups. </a:t>
            </a:r>
          </a:p>
          <a:p>
            <a:endParaRPr lang="en-NZ" sz="1400" dirty="0"/>
          </a:p>
          <a:p>
            <a:r>
              <a:rPr lang="en-NZ" sz="1400" dirty="0"/>
              <a:t>What are the issues here? What are the concerns? Consequences?</a:t>
            </a:r>
          </a:p>
          <a:p>
            <a:endParaRPr lang="en-NZ" sz="1400" dirty="0"/>
          </a:p>
          <a:p>
            <a:r>
              <a:rPr lang="en-NZ" sz="1400" dirty="0"/>
              <a:t>Did not actively discourage the FB messenger contact, </a:t>
            </a:r>
          </a:p>
          <a:p>
            <a:r>
              <a:rPr lang="en-NZ" sz="1400" dirty="0"/>
              <a:t>her derisive comments about the DP were unprofessional, disrespectful, undermine DPs authority, </a:t>
            </a:r>
          </a:p>
          <a:p>
            <a:r>
              <a:rPr lang="en-NZ" sz="1400" dirty="0"/>
              <a:t>could be interpreted as grooming behaviour,</a:t>
            </a:r>
          </a:p>
          <a:p>
            <a:r>
              <a:rPr lang="en-NZ" sz="1400" dirty="0"/>
              <a:t>She could lose the respect and trust of Luke, other students, other teachers, Parents could get involved and complain thinking that there is a relationship going on. </a:t>
            </a:r>
          </a:p>
          <a:p>
            <a:r>
              <a:rPr lang="en-NZ" sz="1400" dirty="0"/>
              <a:t>‘Top of the slippery slope’</a:t>
            </a:r>
          </a:p>
          <a:p>
            <a:endParaRPr lang="en-NZ" sz="1400" dirty="0"/>
          </a:p>
          <a:p>
            <a:r>
              <a:rPr lang="en-NZ" sz="1400" dirty="0"/>
              <a:t>DON’T engage with students on social media through your personal page </a:t>
            </a:r>
            <a:r>
              <a:rPr lang="en-NZ" sz="1400" dirty="0" err="1"/>
              <a:t>fullstop</a:t>
            </a:r>
            <a:r>
              <a:rPr lang="en-NZ" sz="1400" dirty="0"/>
              <a:t>. </a:t>
            </a:r>
          </a:p>
          <a:p>
            <a:endParaRPr lang="en-NZ" sz="1400"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23</a:t>
            </a:fld>
            <a:endParaRPr lang="en-NZ"/>
          </a:p>
        </p:txBody>
      </p:sp>
    </p:spTree>
    <p:extLst>
      <p:ext uri="{BB962C8B-B14F-4D97-AF65-F5344CB8AC3E}">
        <p14:creationId xmlns:p14="http://schemas.microsoft.com/office/powerpoint/2010/main" val="1579075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69"/>
            <a:ext cx="5690881" cy="5198031"/>
          </a:xfrm>
        </p:spPr>
        <p:txBody>
          <a:bodyPr/>
          <a:lstStyle/>
          <a:p>
            <a:pPr>
              <a:lnSpc>
                <a:spcPct val="90000"/>
              </a:lnSpc>
            </a:pPr>
            <a:r>
              <a:rPr lang="en-NZ" sz="1400" dirty="0">
                <a:highlight>
                  <a:srgbClr val="FFFF00"/>
                </a:highlight>
              </a:rPr>
              <a:t>Bindy</a:t>
            </a:r>
          </a:p>
          <a:p>
            <a:pPr>
              <a:lnSpc>
                <a:spcPct val="90000"/>
              </a:lnSpc>
            </a:pPr>
            <a:endParaRPr lang="en-NZ" sz="1400" dirty="0"/>
          </a:p>
          <a:p>
            <a:pPr>
              <a:lnSpc>
                <a:spcPct val="90000"/>
              </a:lnSpc>
            </a:pPr>
            <a:r>
              <a:rPr lang="en-NZ" sz="1400" dirty="0"/>
              <a:t>Use work place approved platforms for interactions with students.</a:t>
            </a:r>
          </a:p>
          <a:p>
            <a:pPr>
              <a:lnSpc>
                <a:spcPct val="90000"/>
              </a:lnSpc>
            </a:pPr>
            <a:r>
              <a:rPr lang="en-NZ" sz="1400" b="1" dirty="0"/>
              <a:t>Q: do your school have specific online platforms for interacting with students? </a:t>
            </a:r>
          </a:p>
          <a:p>
            <a:pPr>
              <a:lnSpc>
                <a:spcPct val="90000"/>
              </a:lnSpc>
            </a:pPr>
            <a:endParaRPr lang="en-NZ" sz="1400" dirty="0"/>
          </a:p>
          <a:p>
            <a:pPr>
              <a:lnSpc>
                <a:spcPct val="90000"/>
              </a:lnSpc>
            </a:pPr>
            <a:r>
              <a:rPr lang="en-NZ" sz="1400" dirty="0"/>
              <a:t>- If you are using a social media ‘group chat’ consider adding another teacher into the group, or at least another adult.</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Do not ‘friend’ students, do not ‘follow’ students  – do not accept requests. Politely decline and say that you have a policy not to friend  students. Allowing access to your personal information allows them to know more about you than you would ever share in person – they are not your friends. </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Consider anything you put on social media or online at ANY time is permanent and can be found by students and screenshot. </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If you have photos of yourself drunk on Courtney Place on your private page, remove it now. </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If a student is  persistent, tell your Principal or Senior teacher and get advice on how to deal with it. You cannot control if someone finds your number and messages you, but if or how you respond, is in your control and your role as a professional must be first and foremost in your mind – you are a registered professional 24/7, not just when you are at work.</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Take the time to Check privacy settings  - be aware that Facebook and other social media platforms will sometimes change their privacy settings. Consider not having your full name up on FB or having a non-identifying profile picture</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Choose your online ‘friends’ wisely - however </a:t>
            </a:r>
          </a:p>
          <a:p>
            <a:pPr>
              <a:lnSpc>
                <a:spcPct val="90000"/>
              </a:lnSpc>
            </a:pPr>
            <a:r>
              <a:rPr lang="en-NZ" sz="1400" dirty="0"/>
              <a:t> </a:t>
            </a:r>
          </a:p>
          <a:p>
            <a:pPr>
              <a:lnSpc>
                <a:spcPct val="90000"/>
              </a:lnSpc>
              <a:buFont typeface="Arial" panose="020B0604020202020204" pitchFamily="34" charset="0"/>
              <a:buChar char="•"/>
            </a:pPr>
            <a:r>
              <a:rPr lang="en-NZ" sz="1400" b="1" dirty="0"/>
              <a:t>Q: is it ok for a professional to disparage their employer or the Ministry of</a:t>
            </a:r>
          </a:p>
          <a:p>
            <a:pPr>
              <a:lnSpc>
                <a:spcPct val="90000"/>
              </a:lnSpc>
              <a:buFont typeface="Arial" panose="020B0604020202020204" pitchFamily="34" charset="0"/>
              <a:buChar char="•"/>
            </a:pPr>
            <a:r>
              <a:rPr lang="en-NZ" sz="1400" b="1" dirty="0"/>
              <a:t>Education on a private page? </a:t>
            </a:r>
          </a:p>
          <a:p>
            <a:pPr>
              <a:lnSpc>
                <a:spcPct val="90000"/>
              </a:lnSpc>
              <a:buFont typeface="Arial" panose="020B0604020202020204" pitchFamily="34" charset="0"/>
              <a:buChar char="•"/>
            </a:pPr>
            <a:r>
              <a:rPr lang="en-NZ" sz="1400" dirty="0"/>
              <a:t>All solid ‘evidence’ for the Teaching Council</a:t>
            </a:r>
          </a:p>
          <a:p>
            <a:pPr>
              <a:lnSpc>
                <a:spcPct val="90000"/>
              </a:lnSpc>
              <a:buFont typeface="Arial" panose="020B0604020202020204" pitchFamily="34" charset="0"/>
              <a:buChar char="•"/>
            </a:pPr>
            <a:endParaRPr lang="en-NZ" sz="1400" dirty="0"/>
          </a:p>
          <a:p>
            <a:pPr>
              <a:lnSpc>
                <a:spcPct val="90000"/>
              </a:lnSpc>
              <a:buFont typeface="Arial" panose="020B0604020202020204" pitchFamily="34" charset="0"/>
              <a:buChar char="•"/>
            </a:pPr>
            <a:r>
              <a:rPr lang="en-NZ" sz="1400" dirty="0"/>
              <a:t>Slow comms down, think before you post/send anything online</a:t>
            </a:r>
          </a:p>
          <a:p>
            <a:pPr>
              <a:lnSpc>
                <a:spcPct val="90000"/>
              </a:lnSpc>
              <a:buFont typeface="Arial" panose="020B0604020202020204" pitchFamily="34" charset="0"/>
              <a:buChar char="•"/>
            </a:pPr>
            <a:endParaRPr lang="en-NZ" sz="1300" b="1" dirty="0"/>
          </a:p>
          <a:p>
            <a:pPr>
              <a:lnSpc>
                <a:spcPct val="90000"/>
              </a:lnSpc>
              <a:buFont typeface="Arial" panose="020B0604020202020204" pitchFamily="34" charset="0"/>
              <a:buChar char="•"/>
            </a:pPr>
            <a:endParaRPr lang="en-NZ" b="1" dirty="0"/>
          </a:p>
          <a:p>
            <a:pPr>
              <a:lnSpc>
                <a:spcPct val="90000"/>
              </a:lnSpc>
              <a:buFont typeface="Arial" panose="020B0604020202020204" pitchFamily="34" charset="0"/>
              <a:buChar char="•"/>
            </a:pPr>
            <a:endParaRPr lang="en-NZ" sz="1300" b="1" dirty="0"/>
          </a:p>
          <a:p>
            <a:pPr>
              <a:lnSpc>
                <a:spcPct val="90000"/>
              </a:lnSpc>
              <a:buFont typeface="Arial" panose="020B0604020202020204" pitchFamily="34" charset="0"/>
              <a:buChar char="•"/>
            </a:pPr>
            <a:endParaRPr lang="en-NZ" b="1" dirty="0"/>
          </a:p>
          <a:p>
            <a:pPr>
              <a:lnSpc>
                <a:spcPct val="90000"/>
              </a:lnSpc>
              <a:buFont typeface="Arial" panose="020B0604020202020204" pitchFamily="34" charset="0"/>
              <a:buChar char="•"/>
            </a:pPr>
            <a:endParaRPr lang="en-NZ" sz="1300" b="1" dirty="0"/>
          </a:p>
          <a:p>
            <a:endParaRPr lang="en-NZ" dirty="0"/>
          </a:p>
        </p:txBody>
      </p:sp>
      <p:sp>
        <p:nvSpPr>
          <p:cNvPr id="4" name="Slide Number Placeholder 3"/>
          <p:cNvSpPr>
            <a:spLocks noGrp="1"/>
          </p:cNvSpPr>
          <p:nvPr>
            <p:ph type="sldNum" sz="quarter" idx="5"/>
          </p:nvPr>
        </p:nvSpPr>
        <p:spPr>
          <a:xfrm>
            <a:off x="5964702" y="9974581"/>
            <a:ext cx="921868" cy="45719"/>
          </a:xfrm>
        </p:spPr>
        <p:txBody>
          <a:bodyPr/>
          <a:lstStyle/>
          <a:p>
            <a:fld id="{609387EE-8824-476A-ACD8-4E7B213E5E89}" type="slidenum">
              <a:rPr lang="en-NZ" smtClean="0"/>
              <a:t>24</a:t>
            </a:fld>
            <a:endParaRPr lang="en-NZ" dirty="0"/>
          </a:p>
        </p:txBody>
      </p:sp>
    </p:spTree>
    <p:extLst>
      <p:ext uri="{BB962C8B-B14F-4D97-AF65-F5344CB8AC3E}">
        <p14:creationId xmlns:p14="http://schemas.microsoft.com/office/powerpoint/2010/main" val="3415117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1863" cy="3381375"/>
          </a:xfrm>
        </p:spPr>
      </p:sp>
      <p:sp>
        <p:nvSpPr>
          <p:cNvPr id="3" name="Notes Placeholder 2"/>
          <p:cNvSpPr>
            <a:spLocks noGrp="1"/>
          </p:cNvSpPr>
          <p:nvPr>
            <p:ph type="body" idx="1"/>
          </p:nvPr>
        </p:nvSpPr>
        <p:spPr>
          <a:xfrm>
            <a:off x="688816" y="4822270"/>
            <a:ext cx="5574310" cy="4328213"/>
          </a:xfrm>
        </p:spPr>
        <p:txBody>
          <a:bodyPr/>
          <a:lstStyle/>
          <a:p>
            <a:r>
              <a:rPr lang="en-NZ" sz="1400" dirty="0">
                <a:highlight>
                  <a:srgbClr val="FFFF00"/>
                </a:highlight>
              </a:rPr>
              <a:t>Rachel - TEACHERS</a:t>
            </a:r>
          </a:p>
          <a:p>
            <a:r>
              <a:rPr lang="en-NZ" sz="1400" dirty="0"/>
              <a:t>The Code of Professional Responsibility requires that teachers are committed to the teaching profession and its reputation, to learners, to families and whanau and to society.</a:t>
            </a:r>
          </a:p>
          <a:p>
            <a:endParaRPr lang="en-NZ" sz="1400" dirty="0"/>
          </a:p>
          <a:p>
            <a:r>
              <a:rPr lang="en-NZ" sz="1400" dirty="0"/>
              <a:t>I am not going to go into detail here but I would strongly recommend that you read the Code and the Examples in practice booklets.</a:t>
            </a:r>
          </a:p>
          <a:p>
            <a:endParaRPr lang="en-NZ" sz="1400" dirty="0"/>
          </a:p>
          <a:p>
            <a:r>
              <a:rPr lang="en-NZ" sz="1400" dirty="0"/>
              <a:t>The specific parts of the Code related professional boundaries are:</a:t>
            </a:r>
          </a:p>
          <a:p>
            <a:endParaRPr lang="en-NZ" sz="1400" dirty="0"/>
          </a:p>
          <a:p>
            <a:r>
              <a:rPr lang="en-NZ" sz="1400" dirty="0"/>
              <a:t>2.2 I will work in the best interests of learners by:</a:t>
            </a:r>
          </a:p>
          <a:p>
            <a:r>
              <a:rPr lang="en-NZ" sz="1400" dirty="0"/>
              <a:t>2.1 promoting the well being of learners and protecting them from harm</a:t>
            </a:r>
          </a:p>
          <a:p>
            <a:r>
              <a:rPr lang="en-NZ" sz="1400" dirty="0"/>
              <a:t>And </a:t>
            </a:r>
          </a:p>
          <a:p>
            <a:r>
              <a:rPr lang="en-NZ" sz="1400" dirty="0"/>
              <a:t>2.2 engaging in ethical and professional relationships with learners that respect professional boundaries. </a:t>
            </a:r>
          </a:p>
          <a:p>
            <a:r>
              <a:rPr lang="en-NZ" sz="1400" dirty="0"/>
              <a:t>Under 1.5 – which covers your commitment to the teaching profession it states:</a:t>
            </a:r>
          </a:p>
          <a:p>
            <a:r>
              <a:rPr lang="en-NZ" sz="1400" dirty="0"/>
              <a:t>I will maintain public trust and confidence in the teaching profession by:</a:t>
            </a:r>
          </a:p>
          <a:p>
            <a:r>
              <a:rPr lang="en-NZ" sz="1400" dirty="0"/>
              <a:t>1.5 Contributing to a professional culture that supports and upholds this Code:</a:t>
            </a:r>
          </a:p>
          <a:p>
            <a:r>
              <a:rPr lang="en-NZ" sz="1400" dirty="0"/>
              <a:t>Example: taking action to stop harmful, unethical or unlawful actions of a colleague where there behaviour may be in breach of this Code – so you have a professional duty to report possible misconduct to maintain the professions reputation. </a:t>
            </a:r>
          </a:p>
          <a:p>
            <a:endParaRPr lang="en-NZ" sz="1400" dirty="0"/>
          </a:p>
          <a:p>
            <a:r>
              <a:rPr lang="en-NZ" sz="1400" dirty="0"/>
              <a:t>Note: Seen as a breach of the Code if a teacher imposes or threatens to impose negative repercussions on someone who has spoken out about a teacher’s unethical, harmful or unlawful behaviour – so its important to note, you won’t get into trouble. </a:t>
            </a:r>
          </a:p>
          <a:p>
            <a:endParaRPr lang="en-NZ" sz="1400" dirty="0"/>
          </a:p>
        </p:txBody>
      </p:sp>
      <p:sp>
        <p:nvSpPr>
          <p:cNvPr id="4" name="Slide Number Placeholder 3"/>
          <p:cNvSpPr>
            <a:spLocks noGrp="1"/>
          </p:cNvSpPr>
          <p:nvPr>
            <p:ph type="sldNum" sz="quarter" idx="5"/>
          </p:nvPr>
        </p:nvSpPr>
        <p:spPr>
          <a:xfrm flipV="1">
            <a:off x="4346917" y="10020300"/>
            <a:ext cx="2539653" cy="199877"/>
          </a:xfrm>
        </p:spPr>
        <p:txBody>
          <a:bodyPr/>
          <a:lstStyle/>
          <a:p>
            <a:fld id="{609387EE-8824-476A-ACD8-4E7B213E5E89}" type="slidenum">
              <a:rPr lang="en-NZ" smtClean="0"/>
              <a:t>25</a:t>
            </a:fld>
            <a:endParaRPr lang="en-NZ" dirty="0"/>
          </a:p>
        </p:txBody>
      </p:sp>
    </p:spTree>
    <p:extLst>
      <p:ext uri="{BB962C8B-B14F-4D97-AF65-F5344CB8AC3E}">
        <p14:creationId xmlns:p14="http://schemas.microsoft.com/office/powerpoint/2010/main" val="14538626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738213" y="4822667"/>
            <a:ext cx="5510530" cy="3945493"/>
          </a:xfrm>
        </p:spPr>
        <p:txBody>
          <a:bodyPr/>
          <a:lstStyle/>
          <a:p>
            <a:r>
              <a:rPr lang="en-GB" sz="1400" dirty="0">
                <a:highlight>
                  <a:srgbClr val="FFFF00"/>
                </a:highlight>
              </a:rPr>
              <a:t>Rachel</a:t>
            </a:r>
          </a:p>
          <a:p>
            <a:endParaRPr lang="en-GB" sz="1400" dirty="0"/>
          </a:p>
          <a:p>
            <a:r>
              <a:rPr lang="en-NZ" sz="1400" dirty="0"/>
              <a:t>What are some key things you could ask yourself ? What do you think you can do to prevent yourself crossing a professional boundary? </a:t>
            </a:r>
          </a:p>
          <a:p>
            <a:endParaRPr lang="en-NZ" sz="1400" dirty="0"/>
          </a:p>
          <a:p>
            <a:r>
              <a:rPr lang="en-NZ" sz="1400" dirty="0"/>
              <a:t>How do you know you might be at risk of crossing a boundary? </a:t>
            </a:r>
          </a:p>
          <a:p>
            <a:endParaRPr lang="en-NZ" sz="1400" dirty="0"/>
          </a:p>
          <a:p>
            <a:r>
              <a:rPr lang="en-NZ" sz="1400" dirty="0"/>
              <a:t>Self awareness</a:t>
            </a:r>
          </a:p>
          <a:p>
            <a:r>
              <a:rPr lang="en-NZ" sz="1400" dirty="0"/>
              <a:t>Awareness of your relationships with students</a:t>
            </a:r>
          </a:p>
          <a:p>
            <a:r>
              <a:rPr lang="en-NZ" sz="1400" dirty="0"/>
              <a:t>Do you want to ‘save’ them? </a:t>
            </a:r>
          </a:p>
          <a:p>
            <a:r>
              <a:rPr lang="en-NZ" sz="1400" dirty="0"/>
              <a:t>Do you need to be seen as highly important in their lives? </a:t>
            </a:r>
          </a:p>
          <a:p>
            <a:r>
              <a:rPr lang="en-NZ" sz="1400" dirty="0"/>
              <a:t>Are you Depressed or anxious at the moment? </a:t>
            </a:r>
          </a:p>
          <a:p>
            <a:r>
              <a:rPr lang="en-NZ" sz="1400" dirty="0"/>
              <a:t>Do you need to be liked or adored</a:t>
            </a:r>
          </a:p>
          <a:p>
            <a:endParaRPr lang="en-NZ" sz="1400" dirty="0"/>
          </a:p>
          <a:p>
            <a:endParaRPr lang="en-NZ" sz="1400" dirty="0"/>
          </a:p>
          <a:p>
            <a:endParaRPr lang="en-NZ" sz="1400" dirty="0"/>
          </a:p>
        </p:txBody>
      </p:sp>
      <p:sp>
        <p:nvSpPr>
          <p:cNvPr id="4" name="Slide Number Placeholder 3"/>
          <p:cNvSpPr>
            <a:spLocks noGrp="1"/>
          </p:cNvSpPr>
          <p:nvPr>
            <p:ph type="sldNum" sz="quarter" idx="5"/>
          </p:nvPr>
        </p:nvSpPr>
        <p:spPr/>
        <p:txBody>
          <a:bodyPr/>
          <a:lstStyle/>
          <a:p>
            <a:fld id="{609387EE-8824-476A-ACD8-4E7B213E5E89}" type="slidenum">
              <a:rPr lang="en-NZ" smtClean="0"/>
              <a:t>26</a:t>
            </a:fld>
            <a:endParaRPr lang="en-NZ"/>
          </a:p>
        </p:txBody>
      </p:sp>
    </p:spTree>
    <p:extLst>
      <p:ext uri="{BB962C8B-B14F-4D97-AF65-F5344CB8AC3E}">
        <p14:creationId xmlns:p14="http://schemas.microsoft.com/office/powerpoint/2010/main" val="410120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dirty="0">
                <a:highlight>
                  <a:srgbClr val="FFFF00"/>
                </a:highlight>
              </a:rPr>
              <a:t>Rachel</a:t>
            </a:r>
          </a:p>
          <a:p>
            <a:r>
              <a:rPr lang="en-GB" sz="1400" dirty="0"/>
              <a:t>In order to recognise if you might be either breaching the boundary or are on the edge – ask yourself: </a:t>
            </a:r>
          </a:p>
          <a:p>
            <a:pPr defTabSz="916777">
              <a:defRPr/>
            </a:pPr>
            <a:endParaRPr lang="en-GB" sz="1400" dirty="0"/>
          </a:p>
          <a:p>
            <a:pPr defTabSz="916777">
              <a:defRPr/>
            </a:pPr>
            <a:r>
              <a:rPr lang="en-GB" sz="1400" dirty="0"/>
              <a:t>Would I change my behaviour if a colleague or a family member was present?</a:t>
            </a:r>
          </a:p>
          <a:p>
            <a:pPr defTabSz="916777">
              <a:defRPr/>
            </a:pPr>
            <a:endParaRPr lang="en-GB" sz="1400" dirty="0"/>
          </a:p>
          <a:p>
            <a:r>
              <a:rPr lang="en-GB" sz="1400" dirty="0"/>
              <a:t>Am I interacting differently with a particular student differently than with other students? Am I showing favouritism? </a:t>
            </a:r>
          </a:p>
          <a:p>
            <a:endParaRPr lang="en-GB" sz="1400" dirty="0"/>
          </a:p>
          <a:p>
            <a:r>
              <a:rPr lang="en-GB" sz="1400" dirty="0"/>
              <a:t>Am I doing something for them that they could do themselves, that is, fostering a dependency? Or am I being harsher on them than others?</a:t>
            </a:r>
          </a:p>
          <a:p>
            <a:endParaRPr lang="en-GB" sz="1400" dirty="0"/>
          </a:p>
          <a:p>
            <a:r>
              <a:rPr lang="en-GB" sz="1400" dirty="0"/>
              <a:t>Am I frequently thinking of that student when I am away from work? </a:t>
            </a:r>
          </a:p>
          <a:p>
            <a:r>
              <a:rPr lang="en-GB" sz="1400" dirty="0"/>
              <a:t>Is my dress, my language, my availability or my demeanour different when I am with a particular student ?</a:t>
            </a:r>
          </a:p>
          <a:p>
            <a:endParaRPr lang="en-GB" sz="1400" dirty="0"/>
          </a:p>
          <a:p>
            <a:r>
              <a:rPr lang="en-GB" sz="1400" dirty="0"/>
              <a:t>Am I sharing information with or helping this student because I need to be liked or be seen as ‘special’ or ‘helpful’? </a:t>
            </a:r>
          </a:p>
          <a:p>
            <a:endParaRPr lang="en-GB" sz="1400" dirty="0"/>
          </a:p>
          <a:p>
            <a:r>
              <a:rPr lang="en-GB" sz="1400" dirty="0"/>
              <a:t>Am I a person who needs adoration? Am I particularly vulnerable in my personal life at the moment? Anxious or depressed? </a:t>
            </a:r>
          </a:p>
          <a:p>
            <a:endParaRPr lang="en-GB" sz="1400" dirty="0"/>
          </a:p>
          <a:p>
            <a:r>
              <a:rPr lang="en-GB" sz="1400" dirty="0"/>
              <a:t>Ask yourself – do I really need to respond to that text message right now? At all? </a:t>
            </a:r>
          </a:p>
          <a:p>
            <a:endParaRPr lang="en-GB" sz="1400" dirty="0"/>
          </a:p>
          <a:p>
            <a:r>
              <a:rPr lang="en-GB" sz="1400" dirty="0"/>
              <a:t>Is it possible that my behaviour could adversely affect the well-being of a student? </a:t>
            </a:r>
          </a:p>
          <a:p>
            <a:endParaRPr lang="en-GB" sz="1400" dirty="0"/>
          </a:p>
          <a:p>
            <a:r>
              <a:rPr lang="en-GB" sz="1400" dirty="0"/>
              <a:t>Whose needs are being met if I do this particular activity? </a:t>
            </a:r>
          </a:p>
          <a:p>
            <a:endParaRPr lang="en-GB" sz="1400" dirty="0"/>
          </a:p>
          <a:p>
            <a:r>
              <a:rPr lang="en-GB" sz="1400" dirty="0"/>
              <a:t>Would I judge another teacher negatively if I saw them doing what I am doing? </a:t>
            </a:r>
          </a:p>
          <a:p>
            <a:endParaRPr lang="en-GB" sz="1400" dirty="0"/>
          </a:p>
          <a:p>
            <a:r>
              <a:rPr lang="en-GB" sz="1400" dirty="0"/>
              <a:t>How would I explain my actions to my seniors – my Principal, the </a:t>
            </a:r>
            <a:r>
              <a:rPr lang="en-GB" sz="1400" dirty="0" err="1"/>
              <a:t>BoT</a:t>
            </a:r>
            <a:r>
              <a:rPr lang="en-GB" sz="1400" dirty="0"/>
              <a:t>, my partner, the Teaching Council? </a:t>
            </a:r>
          </a:p>
          <a:p>
            <a:endParaRPr lang="en-GB" sz="1300" dirty="0"/>
          </a:p>
          <a:p>
            <a:endParaRPr lang="en-GB" sz="1400" dirty="0"/>
          </a:p>
          <a:p>
            <a:endParaRPr lang="en-GB" sz="1300" dirty="0"/>
          </a:p>
          <a:p>
            <a:endParaRPr lang="en-GB" sz="1300" dirty="0"/>
          </a:p>
          <a:p>
            <a:endParaRPr lang="en-GB" sz="1300" b="1"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27</a:t>
            </a:fld>
            <a:endParaRPr lang="en-NZ"/>
          </a:p>
        </p:txBody>
      </p:sp>
    </p:spTree>
    <p:extLst>
      <p:ext uri="{BB962C8B-B14F-4D97-AF65-F5344CB8AC3E}">
        <p14:creationId xmlns:p14="http://schemas.microsoft.com/office/powerpoint/2010/main" val="16413254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66825"/>
            <a:ext cx="6011863" cy="3381375"/>
          </a:xfrm>
        </p:spPr>
      </p:sp>
      <p:sp>
        <p:nvSpPr>
          <p:cNvPr id="3" name="Notes Placeholder 2"/>
          <p:cNvSpPr>
            <a:spLocks noGrp="1"/>
          </p:cNvSpPr>
          <p:nvPr>
            <p:ph type="body" idx="1"/>
          </p:nvPr>
        </p:nvSpPr>
        <p:spPr>
          <a:xfrm>
            <a:off x="688816" y="4822270"/>
            <a:ext cx="5599441" cy="5130622"/>
          </a:xfrm>
        </p:spPr>
        <p:txBody>
          <a:bodyPr/>
          <a:lstStyle/>
          <a:p>
            <a:r>
              <a:rPr lang="en-GB" sz="1400" dirty="0">
                <a:highlight>
                  <a:srgbClr val="FFFF00"/>
                </a:highlight>
              </a:rPr>
              <a:t>Bindy</a:t>
            </a:r>
          </a:p>
          <a:p>
            <a:endParaRPr lang="en-GB" sz="1400" dirty="0">
              <a:highlight>
                <a:srgbClr val="FFFF00"/>
              </a:highlight>
            </a:endParaRPr>
          </a:p>
          <a:p>
            <a:r>
              <a:rPr lang="en-GB" sz="1400" b="1" dirty="0"/>
              <a:t>Rachel has talked about questions to ask yourself about your behaviour but what do you do if you have concerns about how a colleague is behaving? </a:t>
            </a:r>
          </a:p>
          <a:p>
            <a:endParaRPr lang="en-GB" sz="1400" b="1" dirty="0"/>
          </a:p>
          <a:p>
            <a:r>
              <a:rPr lang="en-GB" sz="1400" dirty="0"/>
              <a:t>For example, if you think a colleague is showing too much attention to a student and is too close to them?</a:t>
            </a:r>
          </a:p>
          <a:p>
            <a:endParaRPr lang="en-GB" sz="1400" dirty="0"/>
          </a:p>
          <a:p>
            <a:r>
              <a:rPr lang="en-GB" sz="1400" dirty="0"/>
              <a:t>Tolerance of the behaviour by other people is not relevant. If others think that what your colleague is doing is acceptable but you think they are crossing a professional boundary, </a:t>
            </a:r>
            <a:r>
              <a:rPr lang="en-GB" sz="1400" b="1" i="1" dirty="0"/>
              <a:t>you</a:t>
            </a:r>
            <a:r>
              <a:rPr lang="en-GB" sz="1400" dirty="0"/>
              <a:t> need to act. It is your professional duty. </a:t>
            </a:r>
          </a:p>
          <a:p>
            <a:endParaRPr lang="en-GB" sz="1400" dirty="0"/>
          </a:p>
          <a:p>
            <a:r>
              <a:rPr lang="en-GB" sz="1400" dirty="0"/>
              <a:t>You may choose to talk to your colleague first and seek clarification about what is happening or you may prefer to sound out a mentor because these professional conversations can be difficult. </a:t>
            </a:r>
          </a:p>
          <a:p>
            <a:endParaRPr lang="en-GB" sz="1400" dirty="0"/>
          </a:p>
          <a:p>
            <a:r>
              <a:rPr lang="en-GB" sz="1400" dirty="0"/>
              <a:t>Always Tell a senior (principal,) or colleague if you are concerned about anything – about yourself or someone else – get advice, ask for help. </a:t>
            </a:r>
          </a:p>
          <a:p>
            <a:endParaRPr lang="en-GB" sz="1400" dirty="0"/>
          </a:p>
          <a:p>
            <a:r>
              <a:rPr lang="en-GB" sz="1400" b="1" dirty="0"/>
              <a:t>Q: If you were concerned about a colleagues behaviour, what would stop you from telling your senior? </a:t>
            </a:r>
            <a:r>
              <a:rPr lang="en-GB" sz="1400" dirty="0"/>
              <a:t>(fear, embarrassment, being seen as a nark, hurting the student involved, hurting or getting your colleague into trouble) </a:t>
            </a:r>
          </a:p>
          <a:p>
            <a:endParaRPr lang="en-GB" sz="1400" dirty="0"/>
          </a:p>
          <a:p>
            <a:r>
              <a:rPr lang="en-GB" sz="1400" dirty="0"/>
              <a:t>Q: </a:t>
            </a:r>
            <a:r>
              <a:rPr lang="en-GB" sz="1400" b="1" dirty="0"/>
              <a:t>What do you do if your manager does nothing or downplays it? </a:t>
            </a:r>
            <a:r>
              <a:rPr lang="en-GB" sz="1400" dirty="0"/>
              <a:t>Email them to confirm your conversation and ask for reply, if still going on, go up the chain – DP, Principal, BOT, or… if its very serious the professional regulator such as the Teaching Council</a:t>
            </a:r>
          </a:p>
          <a:p>
            <a:r>
              <a:rPr lang="en-NZ" dirty="0"/>
              <a:t>If you remain concerned, keep on it as it is your professional duty to protect students from harm. </a:t>
            </a:r>
          </a:p>
        </p:txBody>
      </p:sp>
      <p:sp>
        <p:nvSpPr>
          <p:cNvPr id="4" name="Slide Number Placeholder 3"/>
          <p:cNvSpPr>
            <a:spLocks noGrp="1"/>
          </p:cNvSpPr>
          <p:nvPr>
            <p:ph type="sldNum" sz="quarter" idx="5"/>
          </p:nvPr>
        </p:nvSpPr>
        <p:spPr/>
        <p:txBody>
          <a:bodyPr/>
          <a:lstStyle/>
          <a:p>
            <a:fld id="{609387EE-8824-476A-ACD8-4E7B213E5E89}" type="slidenum">
              <a:rPr lang="en-NZ" smtClean="0"/>
              <a:t>28</a:t>
            </a:fld>
            <a:endParaRPr lang="en-NZ" dirty="0"/>
          </a:p>
        </p:txBody>
      </p:sp>
    </p:spTree>
    <p:extLst>
      <p:ext uri="{BB962C8B-B14F-4D97-AF65-F5344CB8AC3E}">
        <p14:creationId xmlns:p14="http://schemas.microsoft.com/office/powerpoint/2010/main" val="2932862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400" dirty="0">
                <a:highlight>
                  <a:srgbClr val="FFFF00"/>
                </a:highlight>
              </a:rPr>
              <a:t>Rachel</a:t>
            </a:r>
          </a:p>
          <a:p>
            <a:endParaRPr lang="en-NZ" sz="1400" dirty="0">
              <a:highlight>
                <a:srgbClr val="FFFF00"/>
              </a:highlight>
            </a:endParaRPr>
          </a:p>
          <a:p>
            <a:r>
              <a:rPr lang="en-NZ" sz="1400" dirty="0"/>
              <a:t>Thank you so much for coming today. </a:t>
            </a:r>
          </a:p>
          <a:p>
            <a:endParaRPr lang="en-NZ" sz="1400" dirty="0"/>
          </a:p>
          <a:p>
            <a:r>
              <a:rPr lang="en-NZ" sz="1400" dirty="0"/>
              <a:t>We are all aware of how damaging professional boundary breaches can be for the parties involved -  the student, the teacher, friends of everyone involved, families of everyone involved, colleagues and managers. </a:t>
            </a:r>
          </a:p>
          <a:p>
            <a:endParaRPr lang="en-NZ" sz="1400" dirty="0"/>
          </a:p>
          <a:p>
            <a:r>
              <a:rPr lang="en-NZ" sz="1400" dirty="0"/>
              <a:t>Take a couple of moments to think about what you have learnt today? </a:t>
            </a:r>
          </a:p>
          <a:p>
            <a:endParaRPr lang="en-NZ" sz="1400" dirty="0"/>
          </a:p>
          <a:p>
            <a:r>
              <a:rPr lang="en-NZ" sz="1400" dirty="0"/>
              <a:t>Would anyone like to share one thing they have learnt today? </a:t>
            </a:r>
          </a:p>
          <a:p>
            <a:endParaRPr lang="en-NZ" sz="1400" dirty="0"/>
          </a:p>
          <a:p>
            <a:r>
              <a:rPr lang="en-NZ" sz="1400" dirty="0"/>
              <a:t>Can you please fill out the </a:t>
            </a:r>
            <a:r>
              <a:rPr lang="en-NZ" sz="1400" dirty="0">
                <a:highlight>
                  <a:srgbClr val="FFFF00"/>
                </a:highlight>
              </a:rPr>
              <a:t>evaluation form </a:t>
            </a:r>
            <a:r>
              <a:rPr lang="en-NZ" sz="1400" dirty="0"/>
              <a:t>that we will send to you. Once you have completed that we will send you a certificate </a:t>
            </a:r>
            <a:r>
              <a:rPr lang="en-NZ" sz="1400"/>
              <a:t>of attendance. </a:t>
            </a:r>
            <a:endParaRPr lang="en-NZ" sz="1400" dirty="0"/>
          </a:p>
          <a:p>
            <a:endParaRPr lang="en-NZ" dirty="0">
              <a:highlight>
                <a:srgbClr val="FFFF00"/>
              </a:highlight>
            </a:endParaRPr>
          </a:p>
          <a:p>
            <a:endParaRPr lang="en-NZ" dirty="0">
              <a:highlight>
                <a:srgbClr val="FFFF00"/>
              </a:highlight>
            </a:endParaRPr>
          </a:p>
        </p:txBody>
      </p:sp>
      <p:sp>
        <p:nvSpPr>
          <p:cNvPr id="4" name="Slide Number Placeholder 3"/>
          <p:cNvSpPr>
            <a:spLocks noGrp="1"/>
          </p:cNvSpPr>
          <p:nvPr>
            <p:ph type="sldNum" sz="quarter" idx="5"/>
          </p:nvPr>
        </p:nvSpPr>
        <p:spPr/>
        <p:txBody>
          <a:bodyPr/>
          <a:lstStyle/>
          <a:p>
            <a:fld id="{609387EE-8824-476A-ACD8-4E7B213E5E89}" type="slidenum">
              <a:rPr lang="en-NZ" smtClean="0"/>
              <a:t>29</a:t>
            </a:fld>
            <a:endParaRPr lang="en-NZ"/>
          </a:p>
        </p:txBody>
      </p:sp>
    </p:spTree>
    <p:extLst>
      <p:ext uri="{BB962C8B-B14F-4D97-AF65-F5344CB8AC3E}">
        <p14:creationId xmlns:p14="http://schemas.microsoft.com/office/powerpoint/2010/main" val="800125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46188"/>
            <a:ext cx="6011863" cy="3381375"/>
          </a:xfrm>
        </p:spPr>
      </p:sp>
      <p:sp>
        <p:nvSpPr>
          <p:cNvPr id="3" name="Notes Placeholder 2"/>
          <p:cNvSpPr>
            <a:spLocks noGrp="1"/>
          </p:cNvSpPr>
          <p:nvPr>
            <p:ph type="body" idx="1"/>
          </p:nvPr>
        </p:nvSpPr>
        <p:spPr>
          <a:xfrm>
            <a:off x="688817" y="4822269"/>
            <a:ext cx="5633910" cy="4863719"/>
          </a:xfrm>
        </p:spPr>
        <p:txBody>
          <a:bodyPr/>
          <a:lstStyle/>
          <a:p>
            <a:r>
              <a:rPr lang="en-NZ" sz="1400" dirty="0">
                <a:highlight>
                  <a:srgbClr val="FFFF00"/>
                </a:highlight>
              </a:rPr>
              <a:t>Rachel</a:t>
            </a:r>
          </a:p>
          <a:p>
            <a:r>
              <a:rPr lang="en-NZ" sz="1400" dirty="0"/>
              <a:t>A question for you:</a:t>
            </a:r>
          </a:p>
          <a:p>
            <a:r>
              <a:rPr lang="en-NZ" sz="1400" dirty="0"/>
              <a:t>What do you think makes a profession different to an occupation or trade?</a:t>
            </a:r>
          </a:p>
          <a:p>
            <a:r>
              <a:rPr lang="en-NZ" sz="1400" dirty="0"/>
              <a:t>What are the unique characteristics that make a profession, a profession?</a:t>
            </a:r>
          </a:p>
          <a:p>
            <a:r>
              <a:rPr lang="en-NZ" sz="1400" b="1" dirty="0"/>
              <a:t>Profession:</a:t>
            </a:r>
            <a:r>
              <a:rPr lang="en-NZ" sz="1400" dirty="0"/>
              <a:t> </a:t>
            </a:r>
          </a:p>
          <a:p>
            <a:r>
              <a:rPr lang="en-NZ" sz="1400" dirty="0"/>
              <a:t>specialised body of knowledge, On-going learning - </a:t>
            </a:r>
          </a:p>
          <a:p>
            <a:endParaRPr lang="en-NZ" sz="1400" dirty="0"/>
          </a:p>
          <a:p>
            <a:r>
              <a:rPr lang="en-NZ" sz="1400" dirty="0"/>
              <a:t>tertiary qualification, </a:t>
            </a:r>
          </a:p>
          <a:p>
            <a:endParaRPr lang="en-NZ" sz="1400" dirty="0"/>
          </a:p>
          <a:p>
            <a:r>
              <a:rPr lang="en-NZ" sz="1400" dirty="0"/>
              <a:t>have a set of values encoded usually in a code of ethics (aspirational) for example: Try to work for social justice </a:t>
            </a:r>
          </a:p>
          <a:p>
            <a:r>
              <a:rPr lang="en-NZ" sz="1400" dirty="0"/>
              <a:t>vs</a:t>
            </a:r>
          </a:p>
          <a:p>
            <a:endParaRPr lang="en-NZ" sz="1400" dirty="0"/>
          </a:p>
          <a:p>
            <a:r>
              <a:rPr lang="en-NZ" sz="1400" dirty="0"/>
              <a:t>code of conduct which manages behaviour, ‘never discriminate’</a:t>
            </a:r>
          </a:p>
          <a:p>
            <a:endParaRPr lang="en-NZ" sz="1400" dirty="0"/>
          </a:p>
          <a:p>
            <a:r>
              <a:rPr lang="en-NZ" sz="1400" dirty="0"/>
              <a:t>Mandatory registration - usually the final stage of when an occupation becomes a profession and sometimes this includes title protection – for example a person in NZ can’t call themselves a social worker now without being registered. </a:t>
            </a:r>
          </a:p>
          <a:p>
            <a:r>
              <a:rPr lang="en-NZ" sz="1400" dirty="0"/>
              <a:t>The latest occupational group to become a ‘profession’ is Chinese Medicine (acupuncture, Chinese herbs etc)</a:t>
            </a:r>
          </a:p>
          <a:p>
            <a:r>
              <a:rPr lang="en-NZ" sz="1400" dirty="0"/>
              <a:t>Some occupations like to call themselves ‘professionals’ for example HR or librarians, but strictly speaking they are not part of a profession. While they can be professional in their behaviour they have a membership organisation and its not compulsory to be registered. </a:t>
            </a:r>
          </a:p>
          <a:p>
            <a:endParaRPr lang="en-NZ" sz="1400" dirty="0"/>
          </a:p>
          <a:p>
            <a:endParaRPr lang="en-NZ" sz="1400" dirty="0"/>
          </a:p>
          <a:p>
            <a:endParaRPr lang="en-NZ" sz="1400" dirty="0"/>
          </a:p>
          <a:p>
            <a:r>
              <a:rPr lang="en-NZ" dirty="0"/>
              <a:t> </a:t>
            </a:r>
          </a:p>
        </p:txBody>
      </p:sp>
      <p:sp>
        <p:nvSpPr>
          <p:cNvPr id="4" name="Slide Number Placeholder 3"/>
          <p:cNvSpPr>
            <a:spLocks noGrp="1"/>
          </p:cNvSpPr>
          <p:nvPr>
            <p:ph type="sldNum" sz="quarter" idx="5"/>
          </p:nvPr>
        </p:nvSpPr>
        <p:spPr/>
        <p:txBody>
          <a:bodyPr/>
          <a:lstStyle/>
          <a:p>
            <a:fld id="{609387EE-8824-476A-ACD8-4E7B213E5E89}" type="slidenum">
              <a:rPr lang="en-NZ" smtClean="0"/>
              <a:t>3</a:t>
            </a:fld>
            <a:endParaRPr lang="en-NZ" dirty="0"/>
          </a:p>
        </p:txBody>
      </p:sp>
    </p:spTree>
    <p:extLst>
      <p:ext uri="{BB962C8B-B14F-4D97-AF65-F5344CB8AC3E}">
        <p14:creationId xmlns:p14="http://schemas.microsoft.com/office/powerpoint/2010/main" val="2664091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7" y="4822269"/>
            <a:ext cx="5633910" cy="4863719"/>
          </a:xfrm>
        </p:spPr>
        <p:txBody>
          <a:bodyPr/>
          <a:lstStyle/>
          <a:p>
            <a:r>
              <a:rPr lang="en-NZ" sz="1400" dirty="0">
                <a:highlight>
                  <a:srgbClr val="FFFF00"/>
                </a:highlight>
              </a:rPr>
              <a:t>Rachel</a:t>
            </a:r>
          </a:p>
          <a:p>
            <a:endParaRPr lang="en-NZ" sz="1400" dirty="0"/>
          </a:p>
          <a:p>
            <a:r>
              <a:rPr lang="en-NZ" sz="1400" dirty="0"/>
              <a:t>So to sum up:</a:t>
            </a:r>
          </a:p>
          <a:p>
            <a:endParaRPr lang="en-NZ" sz="1400" dirty="0"/>
          </a:p>
          <a:p>
            <a:r>
              <a:rPr lang="en-NZ" sz="1400" b="1" dirty="0"/>
              <a:t>Profession:</a:t>
            </a:r>
            <a:r>
              <a:rPr lang="en-NZ" sz="1400" dirty="0"/>
              <a:t> </a:t>
            </a:r>
          </a:p>
          <a:p>
            <a:r>
              <a:rPr lang="en-NZ" sz="1400" dirty="0"/>
              <a:t>specialised body of knowledge, </a:t>
            </a:r>
          </a:p>
          <a:p>
            <a:r>
              <a:rPr lang="en-NZ" sz="1400" dirty="0"/>
              <a:t>tertiary qualification, </a:t>
            </a:r>
          </a:p>
          <a:p>
            <a:r>
              <a:rPr lang="en-NZ" sz="1400" dirty="0"/>
              <a:t>have a set of values encoded usually in a code of ethics (aspirational), </a:t>
            </a:r>
          </a:p>
          <a:p>
            <a:r>
              <a:rPr lang="en-NZ" sz="1400" dirty="0"/>
              <a:t>code of conduct which manages behaviour, </a:t>
            </a:r>
          </a:p>
          <a:p>
            <a:r>
              <a:rPr lang="en-NZ" sz="1400" dirty="0"/>
              <a:t>On-going learning – have to keep up with the research / science / trends </a:t>
            </a:r>
          </a:p>
          <a:p>
            <a:r>
              <a:rPr lang="en-NZ" sz="1400" dirty="0"/>
              <a:t>Mandatory registration - usually the final stage of an occupation being a profession is: mandatory registration and sometimes title protection – latest occupational group to become a ‘profession’ is Chinese Medicine (acupuncture, Chinese herbs etc)</a:t>
            </a:r>
          </a:p>
          <a:p>
            <a:endParaRPr lang="en-NZ" sz="1400" dirty="0"/>
          </a:p>
          <a:p>
            <a:r>
              <a:rPr lang="en-NZ" sz="1400" dirty="0"/>
              <a:t>Often regulated under a specific piece of legislation – </a:t>
            </a:r>
          </a:p>
          <a:p>
            <a:r>
              <a:rPr lang="en-NZ" sz="1400" dirty="0"/>
              <a:t>Q: do you know what law regulates your profession?</a:t>
            </a:r>
          </a:p>
          <a:p>
            <a:endParaRPr lang="en-NZ" sz="1400" dirty="0"/>
          </a:p>
          <a:p>
            <a:endParaRPr lang="en-NZ" sz="1400" dirty="0"/>
          </a:p>
          <a:p>
            <a:endParaRPr lang="en-NZ" sz="1400" dirty="0"/>
          </a:p>
          <a:p>
            <a:endParaRPr lang="en-NZ" sz="1400" dirty="0"/>
          </a:p>
          <a:p>
            <a:endParaRPr lang="en-NZ" sz="1400" dirty="0"/>
          </a:p>
          <a:p>
            <a:endParaRPr lang="en-NZ" sz="1400" dirty="0"/>
          </a:p>
          <a:p>
            <a:r>
              <a:rPr lang="en-NZ" dirty="0"/>
              <a:t> </a:t>
            </a:r>
          </a:p>
        </p:txBody>
      </p:sp>
      <p:sp>
        <p:nvSpPr>
          <p:cNvPr id="4" name="Slide Number Placeholder 3"/>
          <p:cNvSpPr>
            <a:spLocks noGrp="1"/>
          </p:cNvSpPr>
          <p:nvPr>
            <p:ph type="sldNum" sz="quarter" idx="5"/>
          </p:nvPr>
        </p:nvSpPr>
        <p:spPr/>
        <p:txBody>
          <a:bodyPr/>
          <a:lstStyle/>
          <a:p>
            <a:fld id="{609387EE-8824-476A-ACD8-4E7B213E5E89}" type="slidenum">
              <a:rPr lang="en-NZ" smtClean="0"/>
              <a:t>4</a:t>
            </a:fld>
            <a:endParaRPr lang="en-NZ"/>
          </a:p>
        </p:txBody>
      </p:sp>
    </p:spTree>
    <p:extLst>
      <p:ext uri="{BB962C8B-B14F-4D97-AF65-F5344CB8AC3E}">
        <p14:creationId xmlns:p14="http://schemas.microsoft.com/office/powerpoint/2010/main" val="3215149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1" dirty="0">
                <a:highlight>
                  <a:srgbClr val="FFFF00"/>
                </a:highlight>
              </a:rPr>
              <a:t>Rachel</a:t>
            </a:r>
          </a:p>
          <a:p>
            <a:endParaRPr lang="en-NZ" b="1" dirty="0"/>
          </a:p>
          <a:p>
            <a:r>
              <a:rPr lang="en-NZ" sz="1200" b="1" dirty="0"/>
              <a:t>What does ‘being professional’ mean to you? </a:t>
            </a:r>
            <a:endParaRPr lang="en-NZ" sz="1200" dirty="0"/>
          </a:p>
          <a:p>
            <a:endParaRPr lang="en-NZ" sz="1200" dirty="0"/>
          </a:p>
          <a:p>
            <a:r>
              <a:rPr lang="en-NZ" sz="1200" dirty="0"/>
              <a:t>Integrity, behaviour exemplary, polite, respectful, keep up to date with latest research and practice methods, maintain professional boundaries, confidentiality</a:t>
            </a:r>
          </a:p>
          <a:p>
            <a:endParaRPr lang="en-NZ" dirty="0"/>
          </a:p>
          <a:p>
            <a:r>
              <a:rPr lang="en-NZ" dirty="0"/>
              <a:t>How you dress and present yourselves in school has an impact on your professionalism – we all know that covid and working from home has changed how people dress and in general people are dressing far more casually in the workplace than a generation ago. What does dressing for school look like for you? What is appropriate/inappropriate? Do you have a dress code policy? </a:t>
            </a:r>
            <a:endParaRPr lang="en-NZ" sz="1200" dirty="0"/>
          </a:p>
          <a:p>
            <a:r>
              <a:rPr lang="en-NZ" sz="1200" dirty="0"/>
              <a:t> </a:t>
            </a:r>
          </a:p>
          <a:p>
            <a:r>
              <a:rPr lang="en-NZ" sz="1200" dirty="0"/>
              <a:t>Key characteristic: if you are a member of a profession, you are a professional 24/7 </a:t>
            </a:r>
          </a:p>
          <a:p>
            <a:r>
              <a:rPr lang="en-NZ" sz="1200" dirty="0"/>
              <a:t>Conduct yourself in line with the Code of Conduct relevant to your profession. </a:t>
            </a:r>
          </a:p>
          <a:p>
            <a:endParaRPr lang="en-NZ" sz="1200" dirty="0"/>
          </a:p>
          <a:p>
            <a:r>
              <a:rPr lang="en-NZ" sz="1200" b="1" dirty="0"/>
              <a:t>Q Can you name the Code under which your profession is regulated? </a:t>
            </a:r>
          </a:p>
          <a:p>
            <a:r>
              <a:rPr lang="en-NZ" sz="1200" dirty="0"/>
              <a:t>Code of Professional Responsibility (teachers)</a:t>
            </a:r>
          </a:p>
          <a:p>
            <a:endParaRPr lang="en-NZ" dirty="0"/>
          </a:p>
          <a:p>
            <a:r>
              <a:rPr lang="en-NZ" sz="1200" dirty="0"/>
              <a:t>This is the Code which outlines what behaviour is expected and what behaviour is not acceptable</a:t>
            </a:r>
          </a:p>
          <a:p>
            <a:endParaRPr lang="en-NZ" sz="1200"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5</a:t>
            </a:fld>
            <a:endParaRPr lang="en-NZ"/>
          </a:p>
        </p:txBody>
      </p:sp>
    </p:spTree>
    <p:extLst>
      <p:ext uri="{BB962C8B-B14F-4D97-AF65-F5344CB8AC3E}">
        <p14:creationId xmlns:p14="http://schemas.microsoft.com/office/powerpoint/2010/main" val="42765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69"/>
            <a:ext cx="5764556" cy="4913066"/>
          </a:xfrm>
        </p:spPr>
        <p:txBody>
          <a:bodyPr/>
          <a:lstStyle/>
          <a:p>
            <a:r>
              <a:rPr lang="en-NZ" sz="1400" dirty="0">
                <a:highlight>
                  <a:srgbClr val="FFFF00"/>
                </a:highlight>
              </a:rPr>
              <a:t>Rachel</a:t>
            </a:r>
          </a:p>
          <a:p>
            <a:endParaRPr lang="en-NZ" sz="1400" dirty="0"/>
          </a:p>
          <a:p>
            <a:r>
              <a:rPr lang="en-NZ" sz="1400" dirty="0"/>
              <a:t>Regulated : to protect the public, set standards for the profession, maintain public confidence in the profession </a:t>
            </a:r>
          </a:p>
          <a:p>
            <a:endParaRPr lang="en-NZ" sz="1400" dirty="0"/>
          </a:p>
          <a:p>
            <a:r>
              <a:rPr lang="en-NZ" sz="1400" dirty="0"/>
              <a:t>So the government creates a statute for professions to regulate themselves and says: here you go teachers, go forth and regulate your profession. </a:t>
            </a:r>
          </a:p>
          <a:p>
            <a:endParaRPr lang="en-NZ" sz="1400" dirty="0"/>
          </a:p>
          <a:p>
            <a:r>
              <a:rPr lang="en-NZ" sz="1400" dirty="0"/>
              <a:t> – so in NZ we say that mostly professions are ‘self-regulated’ – that is all of the main decision making bodies are dominated by members of the profession itself. (</a:t>
            </a:r>
            <a:r>
              <a:rPr lang="en-NZ" sz="1400" dirty="0" err="1"/>
              <a:t>eg</a:t>
            </a:r>
            <a:r>
              <a:rPr lang="en-NZ" sz="1400" dirty="0"/>
              <a:t> PCCs, CACs, Councils)</a:t>
            </a:r>
          </a:p>
          <a:p>
            <a:endParaRPr lang="en-NZ" sz="1400" dirty="0"/>
          </a:p>
          <a:p>
            <a:r>
              <a:rPr lang="en-NZ" sz="1400" dirty="0"/>
              <a:t>WHO PAYS? What is the financial model? </a:t>
            </a:r>
          </a:p>
          <a:p>
            <a:r>
              <a:rPr lang="en-NZ" sz="1400" b="1" dirty="0"/>
              <a:t>Why do you think the government and society wants to maintain public confidence in our professions? </a:t>
            </a:r>
            <a:r>
              <a:rPr lang="en-NZ" sz="1400" dirty="0"/>
              <a:t>Why do we need to trust professionals – nurses, teachers, lawyers, social workers? </a:t>
            </a:r>
          </a:p>
          <a:p>
            <a:endParaRPr lang="en-NZ" sz="1400" dirty="0"/>
          </a:p>
          <a:p>
            <a:r>
              <a:rPr lang="en-NZ" sz="1400" dirty="0"/>
              <a:t>(Even on a higher level if you think about it sociologically - : society wants people to be able to access the services they provide safely, they want people to be healthy and educated – so they want the kids to go to school and learn and they want people to go to their GP so they don’t end up in hospitals. Otherwise society would deteriorate. </a:t>
            </a:r>
          </a:p>
          <a:p>
            <a:endParaRPr lang="en-NZ" sz="1400" dirty="0"/>
          </a:p>
          <a:p>
            <a:endParaRPr lang="en-NZ" sz="1400" dirty="0"/>
          </a:p>
          <a:p>
            <a:endParaRPr lang="en-NZ" sz="1400" dirty="0"/>
          </a:p>
        </p:txBody>
      </p:sp>
      <p:sp>
        <p:nvSpPr>
          <p:cNvPr id="4" name="Slide Number Placeholder 3"/>
          <p:cNvSpPr>
            <a:spLocks noGrp="1"/>
          </p:cNvSpPr>
          <p:nvPr>
            <p:ph type="sldNum" sz="quarter" idx="5"/>
          </p:nvPr>
        </p:nvSpPr>
        <p:spPr/>
        <p:txBody>
          <a:bodyPr/>
          <a:lstStyle/>
          <a:p>
            <a:fld id="{609387EE-8824-476A-ACD8-4E7B213E5E89}" type="slidenum">
              <a:rPr lang="en-NZ" smtClean="0"/>
              <a:t>6</a:t>
            </a:fld>
            <a:endParaRPr lang="en-NZ"/>
          </a:p>
        </p:txBody>
      </p:sp>
    </p:spTree>
    <p:extLst>
      <p:ext uri="{BB962C8B-B14F-4D97-AF65-F5344CB8AC3E}">
        <p14:creationId xmlns:p14="http://schemas.microsoft.com/office/powerpoint/2010/main" val="2005783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8816" y="4822270"/>
            <a:ext cx="5690881" cy="5109521"/>
          </a:xfrm>
        </p:spPr>
        <p:txBody>
          <a:bodyPr/>
          <a:lstStyle/>
          <a:p>
            <a:endParaRPr lang="en-GB" dirty="0"/>
          </a:p>
          <a:p>
            <a:r>
              <a:rPr lang="en-GB" sz="1400" dirty="0">
                <a:highlight>
                  <a:srgbClr val="FFFF00"/>
                </a:highlight>
              </a:rPr>
              <a:t>Rachel</a:t>
            </a:r>
          </a:p>
          <a:p>
            <a:r>
              <a:rPr lang="en-GB" sz="1400" dirty="0"/>
              <a:t>I am not going to talk a lot about this as I am not </a:t>
            </a:r>
            <a:r>
              <a:rPr lang="en-GB" sz="1400" dirty="0" err="1"/>
              <a:t>Maori</a:t>
            </a:r>
            <a:r>
              <a:rPr lang="en-GB" sz="1400" dirty="0"/>
              <a:t> but it is vital, as a NZ professional to understand as much as you can about tikanga. </a:t>
            </a:r>
          </a:p>
          <a:p>
            <a:r>
              <a:rPr lang="en-GB" sz="1400" dirty="0"/>
              <a:t>One of the key concepts is Whanaungatanga</a:t>
            </a:r>
          </a:p>
          <a:p>
            <a:r>
              <a:rPr lang="en-GB" sz="1400" dirty="0"/>
              <a:t>This involves establishing a relationship of trust by making connections. </a:t>
            </a:r>
          </a:p>
          <a:p>
            <a:endParaRPr lang="en-GB" sz="1400" dirty="0"/>
          </a:p>
          <a:p>
            <a:r>
              <a:rPr lang="en-GB" sz="1400" dirty="0"/>
              <a:t>This can include the professional sharing information about themselves about whanau (family), whakapapa (ancestors) or their own personal life to establish trust and relationship. </a:t>
            </a:r>
          </a:p>
          <a:p>
            <a:r>
              <a:rPr lang="en-GB" sz="1400" dirty="0"/>
              <a:t>Obviously it is important for the professional to understand what is appropriate to share and what would be inappropriate to share about themselves. </a:t>
            </a:r>
          </a:p>
          <a:p>
            <a:r>
              <a:rPr lang="en-GB" sz="1400" dirty="0"/>
              <a:t>Very personal things like your relationship issues would be going to far.</a:t>
            </a:r>
          </a:p>
          <a:p>
            <a:endParaRPr lang="en-GB" sz="1400" dirty="0"/>
          </a:p>
          <a:p>
            <a:r>
              <a:rPr lang="en-GB" sz="1400" dirty="0"/>
              <a:t>If you have a </a:t>
            </a:r>
            <a:r>
              <a:rPr lang="en-GB" sz="1400" dirty="0" err="1"/>
              <a:t>Maori</a:t>
            </a:r>
            <a:r>
              <a:rPr lang="en-GB" sz="1400" dirty="0"/>
              <a:t> whanau –establishing relationships with the whanau may be just as important and involving them in decisions about the students schooling will likely be very important  – </a:t>
            </a:r>
          </a:p>
          <a:p>
            <a:r>
              <a:rPr lang="en-GB" sz="1400" dirty="0"/>
              <a:t>If you are not sure what is appropriate to share with them, discuss this with your senior teacher or principal</a:t>
            </a:r>
          </a:p>
          <a:p>
            <a:endParaRPr lang="en-GB" sz="1400" dirty="0"/>
          </a:p>
          <a:p>
            <a:r>
              <a:rPr lang="en-GB" sz="1400" dirty="0"/>
              <a:t>Manaaki involves sharing hospitality or kai (food) to show respect and establish relationships. It is important that professionals partake in rituals around food.</a:t>
            </a:r>
            <a:endParaRPr lang="en-NZ" sz="1400" dirty="0"/>
          </a:p>
        </p:txBody>
      </p:sp>
      <p:sp>
        <p:nvSpPr>
          <p:cNvPr id="4" name="Slide Number Placeholder 3"/>
          <p:cNvSpPr>
            <a:spLocks noGrp="1"/>
          </p:cNvSpPr>
          <p:nvPr>
            <p:ph type="sldNum" sz="quarter" idx="5"/>
          </p:nvPr>
        </p:nvSpPr>
        <p:spPr/>
        <p:txBody>
          <a:bodyPr/>
          <a:lstStyle/>
          <a:p>
            <a:fld id="{609387EE-8824-476A-ACD8-4E7B213E5E89}" type="slidenum">
              <a:rPr lang="en-NZ" smtClean="0"/>
              <a:t>7</a:t>
            </a:fld>
            <a:endParaRPr lang="en-NZ"/>
          </a:p>
        </p:txBody>
      </p:sp>
    </p:spTree>
    <p:extLst>
      <p:ext uri="{BB962C8B-B14F-4D97-AF65-F5344CB8AC3E}">
        <p14:creationId xmlns:p14="http://schemas.microsoft.com/office/powerpoint/2010/main" val="361057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1400" b="1" dirty="0">
                <a:highlight>
                  <a:srgbClr val="FFFF00"/>
                </a:highlight>
              </a:rPr>
              <a:t>Rachel</a:t>
            </a:r>
          </a:p>
          <a:p>
            <a:pPr lvl="0"/>
            <a:endParaRPr lang="en-NZ" sz="1400" b="1" dirty="0"/>
          </a:p>
          <a:p>
            <a:pPr lvl="0"/>
            <a:r>
              <a:rPr lang="en-NZ" sz="1400" b="1" dirty="0"/>
              <a:t>What do you think a professional boundary is? How would you define it? Does anyone want to have a go at explaining what a professional boundary is? </a:t>
            </a:r>
          </a:p>
          <a:p>
            <a:pPr lvl="0"/>
            <a:r>
              <a:rPr lang="en-NZ" sz="1400" dirty="0"/>
              <a:t>How about this definition – which is from the Northern Territory guidelines? </a:t>
            </a:r>
          </a:p>
          <a:p>
            <a:pPr lvl="0"/>
            <a:r>
              <a:rPr lang="en-NZ" sz="1400" b="1" dirty="0"/>
              <a:t>A Professional boundary is</a:t>
            </a:r>
            <a:r>
              <a:rPr lang="en-NZ" sz="1400" dirty="0"/>
              <a:t>: </a:t>
            </a:r>
          </a:p>
          <a:p>
            <a:pPr lvl="0"/>
            <a:r>
              <a:rPr lang="en-NZ" sz="1400" dirty="0"/>
              <a:t>parameters that describe the limits of a relationship where one person entrusts their welfare and safety to a professional, often in circumstances where a power imbalance might exist. </a:t>
            </a:r>
          </a:p>
          <a:p>
            <a:pPr lvl="0"/>
            <a:endParaRPr lang="en-NZ" sz="1400" dirty="0"/>
          </a:p>
          <a:p>
            <a:pPr lvl="0"/>
            <a:r>
              <a:rPr lang="en-NZ" sz="1400" b="1" dirty="0"/>
              <a:t>Q: are you in an equal relationship with your students? What is the power that you hold?</a:t>
            </a:r>
          </a:p>
          <a:p>
            <a:pPr lvl="0"/>
            <a:r>
              <a:rPr lang="en-NZ" sz="1400" dirty="0"/>
              <a:t>Teacher/student relationship is not equal. It involves trust, care, authority and influence = an inherent power imbalance in all professional relationships</a:t>
            </a:r>
          </a:p>
          <a:p>
            <a:pPr lvl="0"/>
            <a:endParaRPr lang="en-NZ" sz="1400" dirty="0"/>
          </a:p>
          <a:p>
            <a:r>
              <a:rPr lang="en-US" sz="1400" b="1" dirty="0"/>
              <a:t>When is a professional boundary breached? </a:t>
            </a:r>
            <a:r>
              <a:rPr lang="en-US" sz="1400" dirty="0"/>
              <a:t>- </a:t>
            </a:r>
            <a:r>
              <a:rPr lang="en-NZ" sz="1400" dirty="0"/>
              <a:t>When a professional misuses the power imbalance in the Teacher/ student relationship such that the student’s safety or welfare is compromised  -</a:t>
            </a:r>
          </a:p>
          <a:p>
            <a:r>
              <a:rPr lang="en-NZ" sz="1400" b="1" dirty="0"/>
              <a:t>Who do you think is Responsible for  maintaining the professional boundaries?</a:t>
            </a:r>
            <a:r>
              <a:rPr lang="en-NZ" sz="1400" dirty="0"/>
              <a:t> At all times it is the </a:t>
            </a:r>
            <a:r>
              <a:rPr lang="en-NZ" sz="1400" b="1" dirty="0"/>
              <a:t>professional’s</a:t>
            </a:r>
            <a:r>
              <a:rPr lang="en-NZ" sz="1400" dirty="0"/>
              <a:t> responsibility to establish and maintain the boundary </a:t>
            </a:r>
          </a:p>
          <a:p>
            <a:endParaRPr lang="en-NZ" sz="1400" dirty="0"/>
          </a:p>
          <a:p>
            <a:endParaRPr lang="en-NZ" dirty="0"/>
          </a:p>
        </p:txBody>
      </p:sp>
      <p:sp>
        <p:nvSpPr>
          <p:cNvPr id="4" name="Slide Number Placeholder 3"/>
          <p:cNvSpPr>
            <a:spLocks noGrp="1"/>
          </p:cNvSpPr>
          <p:nvPr>
            <p:ph type="sldNum" sz="quarter" idx="5"/>
          </p:nvPr>
        </p:nvSpPr>
        <p:spPr/>
        <p:txBody>
          <a:bodyPr/>
          <a:lstStyle/>
          <a:p>
            <a:fld id="{609387EE-8824-476A-ACD8-4E7B213E5E89}" type="slidenum">
              <a:rPr lang="en-NZ" smtClean="0"/>
              <a:t>8</a:t>
            </a:fld>
            <a:endParaRPr lang="en-NZ" dirty="0"/>
          </a:p>
        </p:txBody>
      </p:sp>
    </p:spTree>
    <p:extLst>
      <p:ext uri="{BB962C8B-B14F-4D97-AF65-F5344CB8AC3E}">
        <p14:creationId xmlns:p14="http://schemas.microsoft.com/office/powerpoint/2010/main" val="3992904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26014" y="4634667"/>
            <a:ext cx="5782599" cy="6676021"/>
          </a:xfrm>
        </p:spPr>
        <p:txBody>
          <a:bodyPr/>
          <a:lstStyle/>
          <a:p>
            <a:r>
              <a:rPr lang="en-NZ" sz="1300" b="1" dirty="0">
                <a:highlight>
                  <a:srgbClr val="FFFF00"/>
                </a:highlight>
              </a:rPr>
              <a:t>Bindy</a:t>
            </a:r>
          </a:p>
          <a:p>
            <a:endParaRPr lang="en-NZ" sz="1300" b="1" dirty="0">
              <a:highlight>
                <a:srgbClr val="FFFF00"/>
              </a:highlight>
            </a:endParaRPr>
          </a:p>
          <a:p>
            <a:pPr algn="just"/>
            <a:r>
              <a:rPr lang="en-NZ" sz="1400" dirty="0"/>
              <a:t>Rachel has introduced the key concepts and definitions around professional boundaries.</a:t>
            </a:r>
          </a:p>
          <a:p>
            <a:pPr algn="just"/>
            <a:endParaRPr lang="en-NZ" sz="1400" dirty="0"/>
          </a:p>
          <a:p>
            <a:pPr algn="just"/>
            <a:r>
              <a:rPr lang="en-NZ" sz="1400" dirty="0"/>
              <a:t>There are a number of types of boundary breaches.</a:t>
            </a:r>
          </a:p>
          <a:p>
            <a:pPr algn="just"/>
            <a:endParaRPr lang="en-NZ" sz="1400" dirty="0"/>
          </a:p>
          <a:p>
            <a:pPr algn="just"/>
            <a:r>
              <a:rPr lang="en-NZ" sz="1400" dirty="0"/>
              <a:t>These categories are:</a:t>
            </a:r>
          </a:p>
          <a:p>
            <a:pPr algn="just"/>
            <a:endParaRPr lang="en-NZ" sz="1400" b="1" dirty="0"/>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Emotional breach</a:t>
            </a:r>
            <a:r>
              <a:rPr lang="en-NZ" sz="1400" dirty="0">
                <a:latin typeface="Calibri" panose="020F0502020204030204" pitchFamily="34" charset="0"/>
                <a:ea typeface="Calibri" panose="020F0502020204030204" pitchFamily="34" charset="0"/>
                <a:cs typeface="Times New Roman" panose="02020603050405020304" pitchFamily="18" charset="0"/>
              </a:rPr>
              <a:t> – this type of breach could occur by giving preferential treatment to a student.</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It could be that you reward or punish students inconsistently as a teacher, or having a ‘favourite’ student and spend more time with them</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r>
              <a:rPr lang="en-NZ" sz="1400" b="1" dirty="0">
                <a:latin typeface="Calibri" panose="020F0502020204030204" pitchFamily="34" charset="0"/>
                <a:ea typeface="Calibri" panose="020F0502020204030204" pitchFamily="34" charset="0"/>
                <a:cs typeface="Times New Roman" panose="02020603050405020304" pitchFamily="18" charset="0"/>
              </a:rPr>
              <a:t>Q:</a:t>
            </a:r>
            <a:r>
              <a:rPr lang="en-NZ" sz="1400" dirty="0">
                <a:latin typeface="Calibri" panose="020F0502020204030204" pitchFamily="34" charset="0"/>
                <a:ea typeface="Calibri" panose="020F0502020204030204" pitchFamily="34" charset="0"/>
                <a:cs typeface="Times New Roman" panose="02020603050405020304" pitchFamily="18" charset="0"/>
              </a:rPr>
              <a:t> has there been a time when you have liked or preferred one of your students over another one, and how have you managed that?</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manage discussion</a:t>
            </a:r>
            <a:r>
              <a:rPr lang="en-NZ" sz="1400" dirty="0">
                <a:latin typeface="Calibri" panose="020F0502020204030204" pitchFamily="34" charset="0"/>
                <a:ea typeface="Calibri" panose="020F0502020204030204" pitchFamily="34" charset="0"/>
                <a:cs typeface="Times New Roman" panose="02020603050405020304" pitchFamily="18" charset="0"/>
              </a:rPr>
              <a:t>; It is human nature to like some people more than others, the key is to notice when this happens.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i="1" dirty="0">
                <a:latin typeface="Calibri" panose="020F0502020204030204" pitchFamily="34" charset="0"/>
                <a:ea typeface="Calibri" panose="020F0502020204030204" pitchFamily="34" charset="0"/>
                <a:cs typeface="Times New Roman" panose="02020603050405020304" pitchFamily="18" charset="0"/>
              </a:rPr>
              <a:t>Round up: </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A key message that you will hear today is that its crucial that you – as professionals - recognise that while you can be </a:t>
            </a:r>
            <a:r>
              <a:rPr lang="en-NZ" sz="1400" b="1" dirty="0">
                <a:latin typeface="Calibri" panose="020F0502020204030204" pitchFamily="34" charset="0"/>
                <a:ea typeface="Calibri" panose="020F0502020204030204" pitchFamily="34" charset="0"/>
                <a:cs typeface="Times New Roman" panose="02020603050405020304" pitchFamily="18" charset="0"/>
              </a:rPr>
              <a:t>friendly</a:t>
            </a:r>
            <a:r>
              <a:rPr lang="en-NZ" sz="1400" dirty="0">
                <a:latin typeface="Calibri" panose="020F0502020204030204" pitchFamily="34" charset="0"/>
                <a:ea typeface="Calibri" panose="020F0502020204030204" pitchFamily="34" charset="0"/>
                <a:cs typeface="Times New Roman" panose="02020603050405020304" pitchFamily="18" charset="0"/>
              </a:rPr>
              <a:t> towards students  it is not your role to be their </a:t>
            </a:r>
            <a:r>
              <a:rPr lang="en-NZ" sz="1400" b="1" dirty="0">
                <a:latin typeface="Calibri" panose="020F0502020204030204" pitchFamily="34" charset="0"/>
                <a:ea typeface="Calibri" panose="020F0502020204030204" pitchFamily="34" charset="0"/>
                <a:cs typeface="Times New Roman" panose="02020603050405020304" pitchFamily="18" charset="0"/>
              </a:rPr>
              <a:t>friend.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Being a professional means that sometimes you will need to put on your ‘</a:t>
            </a:r>
            <a:r>
              <a:rPr lang="en-NZ" sz="1400" dirty="0">
                <a:highlight>
                  <a:srgbClr val="FFFF00"/>
                </a:highlight>
                <a:latin typeface="Calibri" panose="020F0502020204030204" pitchFamily="34" charset="0"/>
                <a:ea typeface="Calibri" panose="020F0502020204030204" pitchFamily="34" charset="0"/>
                <a:cs typeface="Times New Roman" panose="02020603050405020304" pitchFamily="18" charset="0"/>
              </a:rPr>
              <a:t>game face’ </a:t>
            </a:r>
            <a:r>
              <a:rPr lang="en-NZ" sz="1400" dirty="0">
                <a:latin typeface="Calibri" panose="020F0502020204030204" pitchFamily="34" charset="0"/>
                <a:ea typeface="Calibri" panose="020F0502020204030204" pitchFamily="34" charset="0"/>
                <a:cs typeface="Times New Roman" panose="02020603050405020304" pitchFamily="18" charset="0"/>
              </a:rPr>
              <a:t>and not show exactly what is going on for you. Why? It is not about you, it’s about them and while your needs are important, the needs of your students are most important.</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It is fantastic that you care, but you cannot over –care and over-share. This is when things get very risky for professionals. You are there to be a TEACHER.</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Financia</a:t>
            </a:r>
            <a:r>
              <a:rPr lang="en-NZ" sz="1400" dirty="0">
                <a:latin typeface="Calibri" panose="020F0502020204030204" pitchFamily="34" charset="0"/>
                <a:ea typeface="Calibri" panose="020F0502020204030204" pitchFamily="34" charset="0"/>
                <a:cs typeface="Times New Roman" panose="02020603050405020304" pitchFamily="18" charset="0"/>
              </a:rPr>
              <a:t>l –  a breach could arise if a professional gives a student a gift or money </a:t>
            </a:r>
            <a:r>
              <a:rPr lang="en-NZ" sz="1400" i="1" dirty="0">
                <a:latin typeface="Calibri" panose="020F0502020204030204" pitchFamily="34" charset="0"/>
                <a:ea typeface="Calibri" panose="020F0502020204030204" pitchFamily="34" charset="0"/>
                <a:cs typeface="Times New Roman" panose="02020603050405020304" pitchFamily="18" charset="0"/>
              </a:rPr>
              <a:t>OR</a:t>
            </a:r>
            <a:r>
              <a:rPr lang="en-NZ" sz="1400" dirty="0">
                <a:latin typeface="Calibri" panose="020F0502020204030204" pitchFamily="34" charset="0"/>
                <a:ea typeface="Calibri" panose="020F0502020204030204" pitchFamily="34" charset="0"/>
                <a:cs typeface="Times New Roman" panose="02020603050405020304" pitchFamily="18" charset="0"/>
              </a:rPr>
              <a:t> accepts a gift from a student</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Q: </a:t>
            </a:r>
            <a:r>
              <a:rPr lang="en-NZ" sz="1400" dirty="0">
                <a:latin typeface="Calibri" panose="020F0502020204030204" pitchFamily="34" charset="0"/>
                <a:ea typeface="Calibri" panose="020F0502020204030204" pitchFamily="34" charset="0"/>
                <a:cs typeface="Times New Roman" panose="02020603050405020304" pitchFamily="18" charset="0"/>
              </a:rPr>
              <a:t>Does your school have a policy about accepting gifts? </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 </a:t>
            </a:r>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Communication</a:t>
            </a:r>
            <a:r>
              <a:rPr lang="en-NZ" sz="1400" dirty="0">
                <a:latin typeface="Calibri" panose="020F0502020204030204" pitchFamily="34" charset="0"/>
                <a:ea typeface="Calibri" panose="020F0502020204030204" pitchFamily="34" charset="0"/>
                <a:cs typeface="Times New Roman" panose="02020603050405020304" pitchFamily="18" charset="0"/>
              </a:rPr>
              <a:t> – this breach includes conduct by a professional that might be considered to be oversharing.</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For teachers this might be talking about personal matters or asking students about personal matters that go beyond the teacher-student relationship. Sometimes teachers will have these conversations but these need to be in the appropriate context and sharing about oneself needs to be edited! It is ok to share some small parts of yourself as this is how you build trust and rapport in the relationship – but you need to be aware when you are telling them too much about you – which is generally the more personal things (</a:t>
            </a:r>
            <a:r>
              <a:rPr lang="en-NZ" sz="1400" dirty="0" err="1">
                <a:latin typeface="Calibri" panose="020F0502020204030204" pitchFamily="34" charset="0"/>
                <a:ea typeface="Calibri" panose="020F0502020204030204" pitchFamily="34" charset="0"/>
                <a:cs typeface="Times New Roman" panose="02020603050405020304" pitchFamily="18" charset="0"/>
              </a:rPr>
              <a:t>eg</a:t>
            </a:r>
            <a:r>
              <a:rPr lang="en-NZ" sz="1400" dirty="0">
                <a:latin typeface="Calibri" panose="020F0502020204030204" pitchFamily="34" charset="0"/>
                <a:ea typeface="Calibri" panose="020F0502020204030204" pitchFamily="34" charset="0"/>
                <a:cs typeface="Times New Roman" panose="02020603050405020304" pitchFamily="18" charset="0"/>
              </a:rPr>
              <a:t> relationship matters, family or friend matters etc)</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We will talk later about the pitfalls of social media and how communication in this forum can be particularly risky.</a:t>
            </a:r>
          </a:p>
          <a:p>
            <a:pPr algn="just"/>
            <a:endParaRPr lang="en-NZ" sz="1400" b="1"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Sexual / Relationship  </a:t>
            </a:r>
            <a:r>
              <a:rPr lang="en-NZ" sz="1400" dirty="0">
                <a:latin typeface="Calibri" panose="020F0502020204030204" pitchFamily="34" charset="0"/>
                <a:ea typeface="Calibri" panose="020F0502020204030204" pitchFamily="34" charset="0"/>
                <a:cs typeface="Times New Roman" panose="02020603050405020304" pitchFamily="18" charset="0"/>
              </a:rPr>
              <a:t>- a breach clearly occurs when a professional engages in an intimate or sexual relationship with a student but there are other behaviours that might also be considered to be a breach – including expressions of romantic feelings or flirtatious behaviour.</a:t>
            </a:r>
          </a:p>
          <a:p>
            <a:pPr algn="just"/>
            <a:endParaRPr lang="en-NZ" sz="1400" b="1"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b="1" dirty="0">
                <a:latin typeface="Calibri" panose="020F0502020204030204" pitchFamily="34" charset="0"/>
                <a:ea typeface="Calibri" panose="020F0502020204030204" pitchFamily="34" charset="0"/>
                <a:cs typeface="Times New Roman" panose="02020603050405020304" pitchFamily="18" charset="0"/>
              </a:rPr>
              <a:t>Grooming</a:t>
            </a:r>
            <a:r>
              <a:rPr lang="en-NZ" sz="1400" dirty="0">
                <a:latin typeface="Calibri" panose="020F0502020204030204" pitchFamily="34" charset="0"/>
                <a:ea typeface="Calibri" panose="020F0502020204030204" pitchFamily="34" charset="0"/>
                <a:cs typeface="Times New Roman" panose="02020603050405020304" pitchFamily="18" charset="0"/>
              </a:rPr>
              <a:t>: this is the most serious end of the spectrum and is a criminal offence. Grooming is deliberate, calculated and involves manipulative acts, where the main goal is to get the student to be emotionally dependant to gain trust before starting a sexual relationship.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u="sng" dirty="0">
                <a:latin typeface="Calibri" panose="020F0502020204030204" pitchFamily="34" charset="0"/>
                <a:ea typeface="Calibri" panose="020F0502020204030204" pitchFamily="34" charset="0"/>
                <a:cs typeface="Times New Roman" panose="02020603050405020304" pitchFamily="18" charset="0"/>
              </a:rPr>
              <a:t>Case law – </a:t>
            </a: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We are now going to look at a 2021 Teacher’s Disciplinary Tribunal case about Mr Fisher where a series of professional boundary breaches, which by themselves may not have resulted in professional discipline, but because there were a number of them, cumulatively, (that is all together) they amounted to serious misconduct.  </a:t>
            </a: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Mr Fisher was a drama and English teacher.  In a year 12 class, he u</a:t>
            </a:r>
            <a:r>
              <a:rPr lang="en-AU" sz="1400" dirty="0">
                <a:latin typeface="Calibri" panose="020F0502020204030204" pitchFamily="34" charset="0"/>
                <a:ea typeface="Calibri" panose="020F0502020204030204" pitchFamily="34" charset="0"/>
                <a:cs typeface="Times New Roman" panose="02020603050405020304" pitchFamily="18" charset="0"/>
              </a:rPr>
              <a:t>sed a sexualised hand gesture mimicking sexual intercourse, he swore (fuck and little bitch), and he discussed topics such as sex and drug use, and he showed students a photo on his phone of a cannabis plant. </a:t>
            </a:r>
          </a:p>
          <a:p>
            <a:pPr algn="just"/>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He was overly familiar with students and in this case, Mr Fisher’s lawyer argued that “the over familiarity with the students was symptomatic of a person desperate to establish a good atmosphere in the classroom in the hope that it would assist with his teaching.” His lawyer said that it was done without any ulterior motives.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The Tribunal was concerned that there were several incidents where the teacher lacked professional judgement. It was not a  “one off”. The Tribunal said the sexualised nature of his behaviour was the biggest concern.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The Tribunal found his conduct undermines trust and confidence and risks impacting students’ emotional wellbeing and learning. The conduct showed a failure to understand basic professional standards and appropriate boundaries between students and teachers. These failings reflected adversely on his fitness to be a teacher and risked bringing the teaching profession into disrepute. </a:t>
            </a:r>
          </a:p>
          <a:p>
            <a:pPr algn="just"/>
            <a:endParaRPr lang="en-AU"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He was ordered to undergo professional development regarding both teacher/student boundaries and have supervision.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This case illustrates how the combination of a number of lesser incidents has combined to be a more serious matter – this is not saying one-offs will be excused, but this teacher exercised poor professional judgment over and over again.</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r>
              <a:rPr lang="en-NZ" sz="1400" dirty="0">
                <a:latin typeface="Calibri" panose="020F0502020204030204" pitchFamily="34" charset="0"/>
                <a:ea typeface="Calibri" panose="020F0502020204030204" pitchFamily="34" charset="0"/>
                <a:cs typeface="Times New Roman" panose="02020603050405020304" pitchFamily="18" charset="0"/>
              </a:rPr>
              <a:t>Any questions on this? </a:t>
            </a:r>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45"/>
              </a:spcAft>
            </a:pPr>
            <a:r>
              <a:rPr lang="en-AU" sz="1400" dirty="0">
                <a:latin typeface="Calibri" panose="020F0502020204030204" pitchFamily="34" charset="0"/>
                <a:ea typeface="Calibri" panose="020F0502020204030204" pitchFamily="34" charset="0"/>
                <a:cs typeface="Times New Roman" panose="02020603050405020304" pitchFamily="18" charset="0"/>
              </a:rPr>
              <a:t> </a:t>
            </a:r>
            <a:endParaRPr lang="en-NZ" sz="1400" dirty="0">
              <a:latin typeface="Calibri" panose="020F0502020204030204" pitchFamily="34" charset="0"/>
              <a:ea typeface="Calibri" panose="020F0502020204030204" pitchFamily="34" charset="0"/>
              <a:cs typeface="Times New Roman" panose="02020603050405020304" pitchFamily="18" charset="0"/>
            </a:endParaRPr>
          </a:p>
          <a:p>
            <a:endParaRPr lang="en-NZ" dirty="0"/>
          </a:p>
        </p:txBody>
      </p:sp>
      <p:sp>
        <p:nvSpPr>
          <p:cNvPr id="4" name="Slide Number Placeholder 3"/>
          <p:cNvSpPr>
            <a:spLocks noGrp="1"/>
          </p:cNvSpPr>
          <p:nvPr>
            <p:ph type="sldNum" sz="quarter" idx="5"/>
          </p:nvPr>
        </p:nvSpPr>
        <p:spPr>
          <a:xfrm>
            <a:off x="3901700" y="9517548"/>
            <a:ext cx="2823254" cy="55649"/>
          </a:xfrm>
        </p:spPr>
        <p:txBody>
          <a:bodyPr/>
          <a:lstStyle/>
          <a:p>
            <a:fld id="{609387EE-8824-476A-ACD8-4E7B213E5E89}" type="slidenum">
              <a:rPr lang="en-NZ" smtClean="0"/>
              <a:t>9</a:t>
            </a:fld>
            <a:endParaRPr lang="en-NZ" dirty="0"/>
          </a:p>
        </p:txBody>
      </p:sp>
    </p:spTree>
    <p:extLst>
      <p:ext uri="{BB962C8B-B14F-4D97-AF65-F5344CB8AC3E}">
        <p14:creationId xmlns:p14="http://schemas.microsoft.com/office/powerpoint/2010/main" val="879840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txBody>
            <a:bodyPr/>
            <a:lstStyle/>
            <a:p>
              <a:endParaRPr lang="en-NZ"/>
            </a:p>
          </p:txBody>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txBody>
            <a:bodyPr/>
            <a:lstStyle/>
            <a:p>
              <a:endParaRPr lang="en-NZ"/>
            </a:p>
          </p:txBody>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txBody>
            <a:bodyPr/>
            <a:lstStyle/>
            <a:p>
              <a:endParaRPr lang="en-NZ"/>
            </a:p>
          </p:txBody>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txBody>
            <a:bodyPr/>
            <a:lstStyle/>
            <a:p>
              <a:endParaRPr lang="en-NZ"/>
            </a:p>
          </p:txBody>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txBody>
            <a:bodyPr/>
            <a:lstStyle/>
            <a:p>
              <a:endParaRPr lang="en-NZ"/>
            </a:p>
          </p:txBody>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txBody>
            <a:bodyPr/>
            <a:lstStyle/>
            <a:p>
              <a:endParaRPr lang="en-NZ"/>
            </a:p>
          </p:txBody>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a:xfrm>
            <a:off x="5332412" y="5883275"/>
            <a:ext cx="4324044" cy="365125"/>
          </a:xfrm>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174829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BBCF09-20CF-4638-9FA3-DEB4A9E4FC38}" type="datetimeFigureOut">
              <a:rPr lang="en-NZ" smtClean="0"/>
              <a:t>6/11/2025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345850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3222486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38091443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42659232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95214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1471393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1245429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65107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a:xfrm>
            <a:off x="10951856" y="5867131"/>
            <a:ext cx="551167" cy="365125"/>
          </a:xfrm>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77305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BBCF09-20CF-4638-9FA3-DEB4A9E4FC38}" type="datetimeFigureOut">
              <a:rPr lang="en-NZ" smtClean="0"/>
              <a:t>6/11/2025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40720313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BBCF09-20CF-4638-9FA3-DEB4A9E4FC38}" type="datetimeFigureOut">
              <a:rPr lang="en-NZ" smtClean="0"/>
              <a:t>6/11/2025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3594227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BBCF09-20CF-4638-9FA3-DEB4A9E4FC38}" type="datetimeFigureOut">
              <a:rPr lang="en-NZ" smtClean="0"/>
              <a:t>6/11/2025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917334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BBCF09-20CF-4638-9FA3-DEB4A9E4FC38}" type="datetimeFigureOut">
              <a:rPr lang="en-NZ" smtClean="0"/>
              <a:t>6/11/2025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176235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BCF09-20CF-4638-9FA3-DEB4A9E4FC38}" type="datetimeFigureOut">
              <a:rPr lang="en-NZ" smtClean="0"/>
              <a:t>6/11/2025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3816747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BBCF09-20CF-4638-9FA3-DEB4A9E4FC38}" type="datetimeFigureOut">
              <a:rPr lang="en-NZ" smtClean="0"/>
              <a:t>6/11/2025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075097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0BBCF09-20CF-4638-9FA3-DEB4A9E4FC38}" type="datetimeFigureOut">
              <a:rPr lang="en-NZ" smtClean="0"/>
              <a:t>6/11/2025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F3C903CE-E447-4710-8259-445C0AE96EAD}" type="slidenum">
              <a:rPr lang="en-NZ" smtClean="0"/>
              <a:t>‹#›</a:t>
            </a:fld>
            <a:endParaRPr lang="en-NZ"/>
          </a:p>
        </p:txBody>
      </p:sp>
    </p:spTree>
    <p:extLst>
      <p:ext uri="{BB962C8B-B14F-4D97-AF65-F5344CB8AC3E}">
        <p14:creationId xmlns:p14="http://schemas.microsoft.com/office/powerpoint/2010/main" val="267539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NZ"/>
            </a:p>
          </p:txBody>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NZ"/>
            </a:p>
          </p:txBody>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NZ"/>
            </a:p>
          </p:txBody>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NZ"/>
            </a:p>
          </p:txBody>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NZ"/>
            </a:p>
          </p:txBody>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NZ"/>
            </a:p>
          </p:txBody>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0BBCF09-20CF-4638-9FA3-DEB4A9E4FC38}" type="datetimeFigureOut">
              <a:rPr lang="en-NZ" smtClean="0"/>
              <a:t>6/11/2025</a:t>
            </a:fld>
            <a:endParaRPr lang="en-NZ"/>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NZ"/>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3C903CE-E447-4710-8259-445C0AE96EAD}" type="slidenum">
              <a:rPr lang="en-NZ" smtClean="0"/>
              <a:t>‹#›</a:t>
            </a:fld>
            <a:endParaRPr lang="en-NZ"/>
          </a:p>
        </p:txBody>
      </p:sp>
    </p:spTree>
    <p:extLst>
      <p:ext uri="{BB962C8B-B14F-4D97-AF65-F5344CB8AC3E}">
        <p14:creationId xmlns:p14="http://schemas.microsoft.com/office/powerpoint/2010/main" val="356263536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www.professionalinsight.co.nz/"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15655827-B42D-4180-88D3-D83F25E4BD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txBody>
          <a:bodyPr rtlCol="0" anchor="ctr"/>
          <a:lstStyle/>
          <a:p>
            <a:pPr algn="ctr"/>
            <a:endParaRPr lang="en-US"/>
          </a:p>
        </p:txBody>
      </p:sp>
      <p:sp>
        <p:nvSpPr>
          <p:cNvPr id="22" name="Freeform: Shape 10">
            <a:extLst>
              <a:ext uri="{FF2B5EF4-FFF2-40B4-BE49-F238E27FC236}">
                <a16:creationId xmlns:a16="http://schemas.microsoft.com/office/drawing/2014/main" id="{24ACCB06-563C-4ADE-B4D6-1FE9F723C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955594"/>
            <a:ext cx="1828958" cy="2902407"/>
          </a:xfrm>
          <a:custGeom>
            <a:avLst/>
            <a:gdLst>
              <a:gd name="connsiteX0" fmla="*/ 0 w 1828958"/>
              <a:gd name="connsiteY0" fmla="*/ 0 h 2902407"/>
              <a:gd name="connsiteX1" fmla="*/ 1828958 w 1828958"/>
              <a:gd name="connsiteY1" fmla="*/ 2902407 h 2902407"/>
              <a:gd name="connsiteX2" fmla="*/ 1709896 w 1828958"/>
              <a:gd name="connsiteY2" fmla="*/ 2902407 h 2902407"/>
              <a:gd name="connsiteX3" fmla="*/ 0 w 1828958"/>
              <a:gd name="connsiteY3" fmla="*/ 63474 h 2902407"/>
            </a:gdLst>
            <a:ahLst/>
            <a:cxnLst>
              <a:cxn ang="0">
                <a:pos x="connsiteX0" y="connsiteY0"/>
              </a:cxn>
              <a:cxn ang="0">
                <a:pos x="connsiteX1" y="connsiteY1"/>
              </a:cxn>
              <a:cxn ang="0">
                <a:pos x="connsiteX2" y="connsiteY2"/>
              </a:cxn>
              <a:cxn ang="0">
                <a:pos x="connsiteX3" y="connsiteY3"/>
              </a:cxn>
            </a:cxnLst>
            <a:rect l="l" t="t" r="r" b="b"/>
            <a:pathLst>
              <a:path w="1828958" h="2902407">
                <a:moveTo>
                  <a:pt x="0" y="0"/>
                </a:moveTo>
                <a:lnTo>
                  <a:pt x="1828958" y="2902407"/>
                </a:lnTo>
                <a:lnTo>
                  <a:pt x="1709896" y="2902407"/>
                </a:lnTo>
                <a:lnTo>
                  <a:pt x="0" y="63474"/>
                </a:lnTo>
                <a:close/>
              </a:path>
            </a:pathLst>
          </a:custGeom>
          <a:solidFill>
            <a:srgbClr val="262626"/>
          </a:solidFill>
          <a:ln>
            <a:noFill/>
          </a:ln>
        </p:spPr>
        <p:txBody>
          <a:bodyPr/>
          <a:lstStyle/>
          <a:p>
            <a:endParaRPr lang="en-NZ"/>
          </a:p>
        </p:txBody>
      </p:sp>
      <p:sp>
        <p:nvSpPr>
          <p:cNvPr id="23" name="Freeform: Shape 12">
            <a:extLst>
              <a:ext uri="{FF2B5EF4-FFF2-40B4-BE49-F238E27FC236}">
                <a16:creationId xmlns:a16="http://schemas.microsoft.com/office/drawing/2014/main" id="{40761ECD-D92B-46AE-82CA-640023D28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3220098"/>
            <a:ext cx="2910045" cy="3637903"/>
          </a:xfrm>
          <a:custGeom>
            <a:avLst/>
            <a:gdLst>
              <a:gd name="connsiteX0" fmla="*/ 0 w 2910045"/>
              <a:gd name="connsiteY0" fmla="*/ 0 h 3637903"/>
              <a:gd name="connsiteX1" fmla="*/ 2910045 w 2910045"/>
              <a:gd name="connsiteY1" fmla="*/ 3637903 h 3637903"/>
              <a:gd name="connsiteX2" fmla="*/ 2786220 w 2910045"/>
              <a:gd name="connsiteY2" fmla="*/ 3637903 h 3637903"/>
              <a:gd name="connsiteX3" fmla="*/ 0 w 2910045"/>
              <a:gd name="connsiteY3" fmla="*/ 20366 h 3637903"/>
            </a:gdLst>
            <a:ahLst/>
            <a:cxnLst>
              <a:cxn ang="0">
                <a:pos x="connsiteX0" y="connsiteY0"/>
              </a:cxn>
              <a:cxn ang="0">
                <a:pos x="connsiteX1" y="connsiteY1"/>
              </a:cxn>
              <a:cxn ang="0">
                <a:pos x="connsiteX2" y="connsiteY2"/>
              </a:cxn>
              <a:cxn ang="0">
                <a:pos x="connsiteX3" y="connsiteY3"/>
              </a:cxn>
            </a:cxnLst>
            <a:rect l="l" t="t" r="r" b="b"/>
            <a:pathLst>
              <a:path w="2910045" h="3637903">
                <a:moveTo>
                  <a:pt x="0" y="0"/>
                </a:moveTo>
                <a:lnTo>
                  <a:pt x="2910045" y="3637903"/>
                </a:lnTo>
                <a:lnTo>
                  <a:pt x="2786220" y="3637903"/>
                </a:lnTo>
                <a:lnTo>
                  <a:pt x="0" y="20366"/>
                </a:lnTo>
                <a:close/>
              </a:path>
            </a:pathLst>
          </a:custGeom>
          <a:solidFill>
            <a:schemeClr val="accent1">
              <a:lumMod val="50000"/>
            </a:schemeClr>
          </a:solidFill>
          <a:ln>
            <a:noFill/>
          </a:ln>
        </p:spPr>
        <p:txBody>
          <a:bodyPr/>
          <a:lstStyle/>
          <a:p>
            <a:endParaRPr lang="en-NZ"/>
          </a:p>
        </p:txBody>
      </p:sp>
      <p:sp>
        <p:nvSpPr>
          <p:cNvPr id="15" name="Freeform: Shape 14">
            <a:extLst>
              <a:ext uri="{FF2B5EF4-FFF2-40B4-BE49-F238E27FC236}">
                <a16:creationId xmlns:a16="http://schemas.microsoft.com/office/drawing/2014/main" id="{9A928607-C55C-40FD-B2DF-6CD6A7226A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 y="2845509"/>
            <a:ext cx="4149883" cy="4012491"/>
          </a:xfrm>
          <a:custGeom>
            <a:avLst/>
            <a:gdLst>
              <a:gd name="connsiteX0" fmla="*/ 0 w 4149883"/>
              <a:gd name="connsiteY0" fmla="*/ 0 h 4012491"/>
              <a:gd name="connsiteX1" fmla="*/ 4149883 w 4149883"/>
              <a:gd name="connsiteY1" fmla="*/ 4012491 h 4012491"/>
              <a:gd name="connsiteX2" fmla="*/ 2910046 w 4149883"/>
              <a:gd name="connsiteY2" fmla="*/ 4012491 h 4012491"/>
              <a:gd name="connsiteX3" fmla="*/ 0 w 4149883"/>
              <a:gd name="connsiteY3" fmla="*/ 374587 h 4012491"/>
            </a:gdLst>
            <a:ahLst/>
            <a:cxnLst>
              <a:cxn ang="0">
                <a:pos x="connsiteX0" y="connsiteY0"/>
              </a:cxn>
              <a:cxn ang="0">
                <a:pos x="connsiteX1" y="connsiteY1"/>
              </a:cxn>
              <a:cxn ang="0">
                <a:pos x="connsiteX2" y="connsiteY2"/>
              </a:cxn>
              <a:cxn ang="0">
                <a:pos x="connsiteX3" y="connsiteY3"/>
              </a:cxn>
            </a:cxnLst>
            <a:rect l="l" t="t" r="r" b="b"/>
            <a:pathLst>
              <a:path w="4149883" h="4012491">
                <a:moveTo>
                  <a:pt x="0" y="0"/>
                </a:moveTo>
                <a:lnTo>
                  <a:pt x="4149883" y="4012491"/>
                </a:lnTo>
                <a:lnTo>
                  <a:pt x="2910046" y="4012491"/>
                </a:lnTo>
                <a:lnTo>
                  <a:pt x="0" y="374587"/>
                </a:lnTo>
                <a:close/>
              </a:path>
            </a:pathLst>
          </a:custGeom>
          <a:solidFill>
            <a:schemeClr val="accent1">
              <a:lumMod val="75000"/>
            </a:schemeClr>
          </a:solidFill>
          <a:ln>
            <a:noFill/>
          </a:ln>
        </p:spPr>
        <p:txBody>
          <a:bodyPr/>
          <a:lstStyle/>
          <a:p>
            <a:endParaRPr lang="en-NZ"/>
          </a:p>
        </p:txBody>
      </p:sp>
      <p:sp>
        <p:nvSpPr>
          <p:cNvPr id="17" name="Freeform: Shape 16">
            <a:extLst>
              <a:ext uri="{FF2B5EF4-FFF2-40B4-BE49-F238E27FC236}">
                <a16:creationId xmlns:a16="http://schemas.microsoft.com/office/drawing/2014/main" id="{400A20C1-29A4-43E0-AB15-7931F76F8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332410"/>
            <a:ext cx="2719546" cy="3525590"/>
          </a:xfrm>
          <a:custGeom>
            <a:avLst/>
            <a:gdLst>
              <a:gd name="connsiteX0" fmla="*/ 0 w 2719546"/>
              <a:gd name="connsiteY0" fmla="*/ 0 h 3525590"/>
              <a:gd name="connsiteX1" fmla="*/ 2719546 w 2719546"/>
              <a:gd name="connsiteY1" fmla="*/ 3525590 h 3525590"/>
              <a:gd name="connsiteX2" fmla="*/ 1828959 w 2719546"/>
              <a:gd name="connsiteY2" fmla="*/ 3525590 h 3525590"/>
              <a:gd name="connsiteX3" fmla="*/ 0 w 2719546"/>
              <a:gd name="connsiteY3" fmla="*/ 623183 h 3525590"/>
            </a:gdLst>
            <a:ahLst/>
            <a:cxnLst>
              <a:cxn ang="0">
                <a:pos x="connsiteX0" y="connsiteY0"/>
              </a:cxn>
              <a:cxn ang="0">
                <a:pos x="connsiteX1" y="connsiteY1"/>
              </a:cxn>
              <a:cxn ang="0">
                <a:pos x="connsiteX2" y="connsiteY2"/>
              </a:cxn>
              <a:cxn ang="0">
                <a:pos x="connsiteX3" y="connsiteY3"/>
              </a:cxn>
            </a:cxnLst>
            <a:rect l="l" t="t" r="r" b="b"/>
            <a:pathLst>
              <a:path w="2719546" h="3525590">
                <a:moveTo>
                  <a:pt x="0" y="0"/>
                </a:moveTo>
                <a:lnTo>
                  <a:pt x="2719546" y="3525590"/>
                </a:lnTo>
                <a:lnTo>
                  <a:pt x="1828959" y="3525590"/>
                </a:lnTo>
                <a:lnTo>
                  <a:pt x="0" y="623183"/>
                </a:lnTo>
                <a:close/>
              </a:path>
            </a:pathLst>
          </a:custGeom>
          <a:solidFill>
            <a:srgbClr val="404040"/>
          </a:solidFill>
          <a:ln>
            <a:noFill/>
          </a:ln>
        </p:spPr>
        <p:txBody>
          <a:bodyPr/>
          <a:lstStyle/>
          <a:p>
            <a:endParaRPr lang="en-NZ"/>
          </a:p>
        </p:txBody>
      </p:sp>
      <p:sp>
        <p:nvSpPr>
          <p:cNvPr id="2" name="Title 1">
            <a:extLst>
              <a:ext uri="{FF2B5EF4-FFF2-40B4-BE49-F238E27FC236}">
                <a16:creationId xmlns:a16="http://schemas.microsoft.com/office/drawing/2014/main" id="{60B3DB85-FA94-48ED-9C8F-A1A1331D1857}"/>
              </a:ext>
            </a:extLst>
          </p:cNvPr>
          <p:cNvSpPr>
            <a:spLocks noGrp="1"/>
          </p:cNvSpPr>
          <p:nvPr>
            <p:ph type="ctrTitle"/>
          </p:nvPr>
        </p:nvSpPr>
        <p:spPr>
          <a:xfrm>
            <a:off x="1524000" y="1791222"/>
            <a:ext cx="10277956" cy="2471144"/>
          </a:xfrm>
        </p:spPr>
        <p:txBody>
          <a:bodyPr anchor="b">
            <a:normAutofit fontScale="90000"/>
          </a:bodyPr>
          <a:lstStyle/>
          <a:p>
            <a:pPr algn="ctr"/>
            <a:r>
              <a:rPr lang="en-NZ" sz="7200" b="1" dirty="0"/>
              <a:t>Professional Boundaries </a:t>
            </a:r>
            <a:br>
              <a:rPr lang="en-NZ" sz="7200" dirty="0"/>
            </a:br>
            <a:r>
              <a:rPr lang="en-NZ" sz="4000" b="1" dirty="0"/>
              <a:t>The dos the don’ts and the in-betweens</a:t>
            </a:r>
            <a:br>
              <a:rPr lang="en-NZ" sz="4000" dirty="0"/>
            </a:br>
            <a:br>
              <a:rPr lang="en-NZ" sz="4000" dirty="0"/>
            </a:br>
            <a:r>
              <a:rPr lang="en-NZ" sz="3100" dirty="0"/>
              <a:t>7 November2025</a:t>
            </a:r>
          </a:p>
        </p:txBody>
      </p:sp>
      <p:sp>
        <p:nvSpPr>
          <p:cNvPr id="3" name="Subtitle 2">
            <a:extLst>
              <a:ext uri="{FF2B5EF4-FFF2-40B4-BE49-F238E27FC236}">
                <a16:creationId xmlns:a16="http://schemas.microsoft.com/office/drawing/2014/main" id="{05E05387-9F86-4182-9897-CDEE8C1A25C7}"/>
              </a:ext>
            </a:extLst>
          </p:cNvPr>
          <p:cNvSpPr>
            <a:spLocks noGrp="1"/>
          </p:cNvSpPr>
          <p:nvPr>
            <p:ph type="subTitle" idx="1"/>
          </p:nvPr>
        </p:nvSpPr>
        <p:spPr>
          <a:xfrm>
            <a:off x="2719546" y="4552335"/>
            <a:ext cx="6752908" cy="1091381"/>
          </a:xfrm>
        </p:spPr>
        <p:txBody>
          <a:bodyPr>
            <a:normAutofit/>
          </a:bodyPr>
          <a:lstStyle/>
          <a:p>
            <a:pPr algn="ctr"/>
            <a:r>
              <a:rPr lang="en-NZ" sz="2400" dirty="0">
                <a:hlinkClick r:id="rId4"/>
              </a:rPr>
              <a:t>http://www.professionalinsight.co.nz/</a:t>
            </a:r>
            <a:endParaRPr lang="en-NZ" sz="2400" dirty="0"/>
          </a:p>
        </p:txBody>
      </p:sp>
      <p:pic>
        <p:nvPicPr>
          <p:cNvPr id="4" name="Picture 2">
            <a:extLst>
              <a:ext uri="{FF2B5EF4-FFF2-40B4-BE49-F238E27FC236}">
                <a16:creationId xmlns:a16="http://schemas.microsoft.com/office/drawing/2014/main" id="{41A3BF9C-A59F-47D5-A368-3B049141F06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18227"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a:extLst>
              <a:ext uri="{FF2B5EF4-FFF2-40B4-BE49-F238E27FC236}">
                <a16:creationId xmlns:a16="http://schemas.microsoft.com/office/drawing/2014/main" id="{E1CCEFC0-1158-4D1C-99BD-3F4E1DE1268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24542" y="0"/>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
            <a:extLst>
              <a:ext uri="{FF2B5EF4-FFF2-40B4-BE49-F238E27FC236}">
                <a16:creationId xmlns:a16="http://schemas.microsoft.com/office/drawing/2014/main" id="{2FF33A3D-3631-4D35-B1D8-28477F20909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1398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484312" y="685801"/>
            <a:ext cx="8921898" cy="1255196"/>
          </a:xfrm>
        </p:spPr>
        <p:txBody>
          <a:bodyPr>
            <a:noAutofit/>
          </a:bodyPr>
          <a:lstStyle/>
          <a:p>
            <a:r>
              <a:rPr lang="en-NZ" sz="5400" b="1" dirty="0"/>
              <a:t>Impacts of a breach on students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671638" y="2157413"/>
            <a:ext cx="10002389" cy="3592649"/>
          </a:xfrm>
        </p:spPr>
        <p:txBody>
          <a:bodyPr>
            <a:normAutofit/>
          </a:bodyPr>
          <a:lstStyle/>
          <a:p>
            <a:r>
              <a:rPr lang="en-NZ" sz="3200" dirty="0"/>
              <a:t>Emotional </a:t>
            </a:r>
          </a:p>
          <a:p>
            <a:r>
              <a:rPr lang="en-NZ" sz="3200" dirty="0"/>
              <a:t>Social / Home</a:t>
            </a:r>
          </a:p>
          <a:p>
            <a:r>
              <a:rPr lang="en-NZ" sz="3200" dirty="0"/>
              <a:t>Work / Achievement</a:t>
            </a:r>
          </a:p>
          <a:p>
            <a:r>
              <a:rPr lang="en-NZ" sz="3200" dirty="0"/>
              <a:t>Health</a:t>
            </a:r>
          </a:p>
          <a:p>
            <a:r>
              <a:rPr lang="en-NZ" sz="3200" dirty="0"/>
              <a:t>Other people affected too</a:t>
            </a:r>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raphic 4" descr="Girl wearing backpack">
            <a:extLst>
              <a:ext uri="{FF2B5EF4-FFF2-40B4-BE49-F238E27FC236}">
                <a16:creationId xmlns:a16="http://schemas.microsoft.com/office/drawing/2014/main" id="{FBD2CD89-12C1-A90D-660A-25CEBBD6E1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26462" y="2222182"/>
            <a:ext cx="1438275" cy="3571875"/>
          </a:xfrm>
          <a:prstGeom prst="rect">
            <a:avLst/>
          </a:prstGeom>
        </p:spPr>
      </p:pic>
    </p:spTree>
    <p:extLst>
      <p:ext uri="{BB962C8B-B14F-4D97-AF65-F5344CB8AC3E}">
        <p14:creationId xmlns:p14="http://schemas.microsoft.com/office/powerpoint/2010/main" val="409908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484312" y="685801"/>
            <a:ext cx="8921898" cy="1255196"/>
          </a:xfrm>
        </p:spPr>
        <p:txBody>
          <a:bodyPr>
            <a:noAutofit/>
          </a:bodyPr>
          <a:lstStyle/>
          <a:p>
            <a:r>
              <a:rPr lang="en-NZ" sz="5400" b="1" dirty="0"/>
              <a:t>Impacts of a breach (on teachers)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679170" y="2028305"/>
            <a:ext cx="9994857" cy="3721757"/>
          </a:xfrm>
        </p:spPr>
        <p:txBody>
          <a:bodyPr>
            <a:normAutofit/>
          </a:bodyPr>
          <a:lstStyle/>
          <a:p>
            <a:r>
              <a:rPr lang="en-NZ" sz="3200" dirty="0"/>
              <a:t>Emotional </a:t>
            </a:r>
          </a:p>
          <a:p>
            <a:r>
              <a:rPr lang="en-NZ" sz="3200" dirty="0"/>
              <a:t>Social </a:t>
            </a:r>
          </a:p>
          <a:p>
            <a:r>
              <a:rPr lang="en-NZ" sz="3200" dirty="0"/>
              <a:t>Work </a:t>
            </a:r>
          </a:p>
          <a:p>
            <a:r>
              <a:rPr lang="en-NZ" sz="3200" dirty="0"/>
              <a:t>Home </a:t>
            </a:r>
          </a:p>
          <a:p>
            <a:r>
              <a:rPr lang="en-NZ" sz="3200" dirty="0"/>
              <a:t>Colleagues affected too </a:t>
            </a:r>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Stressed woman facing computer">
            <a:extLst>
              <a:ext uri="{FF2B5EF4-FFF2-40B4-BE49-F238E27FC236}">
                <a16:creationId xmlns:a16="http://schemas.microsoft.com/office/drawing/2014/main" id="{010C62C0-F87A-6AC4-0CAE-009429963B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435" y="2447453"/>
            <a:ext cx="3844812" cy="2562958"/>
          </a:xfrm>
          <a:prstGeom prst="rect">
            <a:avLst/>
          </a:prstGeom>
        </p:spPr>
      </p:pic>
    </p:spTree>
    <p:extLst>
      <p:ext uri="{BB962C8B-B14F-4D97-AF65-F5344CB8AC3E}">
        <p14:creationId xmlns:p14="http://schemas.microsoft.com/office/powerpoint/2010/main" val="42805678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6254-C974-489F-A1DE-097DE6596938}"/>
              </a:ext>
            </a:extLst>
          </p:cNvPr>
          <p:cNvSpPr>
            <a:spLocks noGrp="1"/>
          </p:cNvSpPr>
          <p:nvPr>
            <p:ph type="title"/>
          </p:nvPr>
        </p:nvSpPr>
        <p:spPr>
          <a:xfrm>
            <a:off x="1437479" y="279631"/>
            <a:ext cx="9328151" cy="1291994"/>
          </a:xfrm>
        </p:spPr>
        <p:txBody>
          <a:bodyPr>
            <a:normAutofit fontScale="90000"/>
          </a:bodyPr>
          <a:lstStyle/>
          <a:p>
            <a:r>
              <a:rPr lang="en-US" sz="5400" b="1" dirty="0"/>
              <a:t>Relationships - Personal vs Professional</a:t>
            </a:r>
            <a:endParaRPr lang="en-NZ" sz="5400" b="1" dirty="0"/>
          </a:p>
        </p:txBody>
      </p:sp>
      <p:graphicFrame>
        <p:nvGraphicFramePr>
          <p:cNvPr id="5" name="Content Placeholder 4">
            <a:extLst>
              <a:ext uri="{FF2B5EF4-FFF2-40B4-BE49-F238E27FC236}">
                <a16:creationId xmlns:a16="http://schemas.microsoft.com/office/drawing/2014/main" id="{BDF66A92-9A79-86C0-F618-709119E502C1}"/>
              </a:ext>
            </a:extLst>
          </p:cNvPr>
          <p:cNvGraphicFramePr>
            <a:graphicFrameLocks noGrp="1"/>
          </p:cNvGraphicFramePr>
          <p:nvPr>
            <p:ph idx="1"/>
          </p:nvPr>
        </p:nvGraphicFramePr>
        <p:xfrm>
          <a:off x="1757363" y="1721644"/>
          <a:ext cx="10015537" cy="4972048"/>
        </p:xfrm>
        <a:graphic>
          <a:graphicData uri="http://schemas.openxmlformats.org/drawingml/2006/table">
            <a:tbl>
              <a:tblPr firstRow="1" bandRow="1">
                <a:tableStyleId>{5C22544A-7EE6-4342-B048-85BDC9FD1C3A}</a:tableStyleId>
              </a:tblPr>
              <a:tblGrid>
                <a:gridCol w="4346672">
                  <a:extLst>
                    <a:ext uri="{9D8B030D-6E8A-4147-A177-3AD203B41FA5}">
                      <a16:colId xmlns:a16="http://schemas.microsoft.com/office/drawing/2014/main" val="3829030749"/>
                    </a:ext>
                  </a:extLst>
                </a:gridCol>
                <a:gridCol w="5668865">
                  <a:extLst>
                    <a:ext uri="{9D8B030D-6E8A-4147-A177-3AD203B41FA5}">
                      <a16:colId xmlns:a16="http://schemas.microsoft.com/office/drawing/2014/main" val="1158809256"/>
                    </a:ext>
                  </a:extLst>
                </a:gridCol>
              </a:tblGrid>
              <a:tr h="773926">
                <a:tc>
                  <a:txBody>
                    <a:bodyPr/>
                    <a:lstStyle/>
                    <a:p>
                      <a:r>
                        <a:rPr lang="en-NZ" sz="3600" dirty="0">
                          <a:solidFill>
                            <a:schemeClr val="tx1"/>
                          </a:solidFill>
                        </a:rPr>
                        <a:t>Personal </a:t>
                      </a:r>
                    </a:p>
                  </a:txBody>
                  <a:tcPr/>
                </a:tc>
                <a:tc>
                  <a:txBody>
                    <a:bodyPr/>
                    <a:lstStyle/>
                    <a:p>
                      <a:r>
                        <a:rPr lang="en-NZ" sz="3600" dirty="0">
                          <a:solidFill>
                            <a:schemeClr val="tx1"/>
                          </a:solidFill>
                        </a:rPr>
                        <a:t>Professional </a:t>
                      </a:r>
                    </a:p>
                  </a:txBody>
                  <a:tcPr/>
                </a:tc>
                <a:extLst>
                  <a:ext uri="{0D108BD9-81ED-4DB2-BD59-A6C34878D82A}">
                    <a16:rowId xmlns:a16="http://schemas.microsoft.com/office/drawing/2014/main" val="1445555012"/>
                  </a:ext>
                </a:extLst>
              </a:tr>
              <a:tr h="412053">
                <a:tc>
                  <a:txBody>
                    <a:bodyPr/>
                    <a:lstStyle/>
                    <a:p>
                      <a:r>
                        <a:rPr lang="en-NZ" sz="2000" dirty="0"/>
                        <a:t>Unpaid</a:t>
                      </a:r>
                    </a:p>
                  </a:txBody>
                  <a:tcPr/>
                </a:tc>
                <a:tc>
                  <a:txBody>
                    <a:bodyPr/>
                    <a:lstStyle/>
                    <a:p>
                      <a:r>
                        <a:rPr lang="en-NZ" sz="2000" dirty="0"/>
                        <a:t>Paid</a:t>
                      </a:r>
                    </a:p>
                  </a:txBody>
                  <a:tcPr/>
                </a:tc>
                <a:extLst>
                  <a:ext uri="{0D108BD9-81ED-4DB2-BD59-A6C34878D82A}">
                    <a16:rowId xmlns:a16="http://schemas.microsoft.com/office/drawing/2014/main" val="875903227"/>
                  </a:ext>
                </a:extLst>
              </a:tr>
              <a:tr h="729018">
                <a:tc>
                  <a:txBody>
                    <a:bodyPr/>
                    <a:lstStyle/>
                    <a:p>
                      <a:r>
                        <a:rPr lang="en-NZ" sz="2000" dirty="0"/>
                        <a:t>No power difference – parties are equal</a:t>
                      </a:r>
                    </a:p>
                  </a:txBody>
                  <a:tcPr/>
                </a:tc>
                <a:tc>
                  <a:txBody>
                    <a:bodyPr/>
                    <a:lstStyle/>
                    <a:p>
                      <a:r>
                        <a:rPr lang="en-NZ" sz="2000" dirty="0"/>
                        <a:t>Professional / </a:t>
                      </a:r>
                      <a:r>
                        <a:rPr lang="en-NZ" sz="2000" dirty="0" err="1"/>
                        <a:t>kaimahi</a:t>
                      </a:r>
                      <a:r>
                        <a:rPr lang="en-NZ" sz="2000" dirty="0"/>
                        <a:t> holds all the power</a:t>
                      </a:r>
                    </a:p>
                  </a:txBody>
                  <a:tcPr/>
                </a:tc>
                <a:extLst>
                  <a:ext uri="{0D108BD9-81ED-4DB2-BD59-A6C34878D82A}">
                    <a16:rowId xmlns:a16="http://schemas.microsoft.com/office/drawing/2014/main" val="1382846200"/>
                  </a:ext>
                </a:extLst>
              </a:tr>
              <a:tr h="1045983">
                <a:tc>
                  <a:txBody>
                    <a:bodyPr/>
                    <a:lstStyle/>
                    <a:p>
                      <a:r>
                        <a:rPr lang="en-NZ" sz="2000" kern="1200" dirty="0">
                          <a:solidFill>
                            <a:schemeClr val="dk1"/>
                          </a:solidFill>
                          <a:effectLst/>
                          <a:latin typeface="+mn-lt"/>
                          <a:ea typeface="+mn-ea"/>
                          <a:cs typeface="+mn-cs"/>
                        </a:rPr>
                        <a:t>No structure, parties are free to choose how, when, where they interact</a:t>
                      </a:r>
                      <a:endParaRPr lang="en-NZ" sz="2000" dirty="0"/>
                    </a:p>
                  </a:txBody>
                  <a:tcPr/>
                </a:tc>
                <a:tc>
                  <a:txBody>
                    <a:bodyPr/>
                    <a:lstStyle/>
                    <a:p>
                      <a:r>
                        <a:rPr lang="en-NZ" sz="2000" kern="1200" dirty="0">
                          <a:solidFill>
                            <a:schemeClr val="dk1"/>
                          </a:solidFill>
                          <a:effectLst/>
                          <a:latin typeface="+mn-lt"/>
                          <a:ea typeface="+mn-ea"/>
                          <a:cs typeface="+mn-cs"/>
                        </a:rPr>
                        <a:t>Structured and boundaries in place; interactions (generally) take place in professional setting </a:t>
                      </a:r>
                      <a:endParaRPr lang="en-NZ" sz="2000" dirty="0"/>
                    </a:p>
                  </a:txBody>
                  <a:tcPr/>
                </a:tc>
                <a:extLst>
                  <a:ext uri="{0D108BD9-81ED-4DB2-BD59-A6C34878D82A}">
                    <a16:rowId xmlns:a16="http://schemas.microsoft.com/office/drawing/2014/main" val="1151878337"/>
                  </a:ext>
                </a:extLst>
              </a:tr>
              <a:tr h="729018">
                <a:tc>
                  <a:txBody>
                    <a:bodyPr/>
                    <a:lstStyle/>
                    <a:p>
                      <a:r>
                        <a:rPr lang="en-NZ" sz="2000" kern="1200" dirty="0">
                          <a:solidFill>
                            <a:schemeClr val="dk1"/>
                          </a:solidFill>
                          <a:effectLst/>
                          <a:latin typeface="+mn-lt"/>
                          <a:ea typeface="+mn-ea"/>
                          <a:cs typeface="+mn-cs"/>
                        </a:rPr>
                        <a:t>No training or pre-requisites to form personal relationship</a:t>
                      </a:r>
                      <a:endParaRPr lang="en-NZ" sz="2000" dirty="0"/>
                    </a:p>
                  </a:txBody>
                  <a:tcPr/>
                </a:tc>
                <a:tc>
                  <a:txBody>
                    <a:bodyPr/>
                    <a:lstStyle/>
                    <a:p>
                      <a:r>
                        <a:rPr lang="en-NZ" sz="2000" kern="1200" dirty="0">
                          <a:solidFill>
                            <a:schemeClr val="dk1"/>
                          </a:solidFill>
                          <a:effectLst/>
                          <a:latin typeface="+mn-lt"/>
                          <a:ea typeface="+mn-ea"/>
                          <a:cs typeface="+mn-cs"/>
                        </a:rPr>
                        <a:t>Professional/</a:t>
                      </a:r>
                      <a:r>
                        <a:rPr lang="en-NZ" sz="2000" kern="1200" dirty="0" err="1">
                          <a:solidFill>
                            <a:schemeClr val="dk1"/>
                          </a:solidFill>
                          <a:effectLst/>
                          <a:latin typeface="+mn-lt"/>
                          <a:ea typeface="+mn-ea"/>
                          <a:cs typeface="+mn-cs"/>
                        </a:rPr>
                        <a:t>kaimahi</a:t>
                      </a:r>
                      <a:r>
                        <a:rPr lang="en-NZ" sz="2000" kern="1200" dirty="0">
                          <a:solidFill>
                            <a:schemeClr val="dk1"/>
                          </a:solidFill>
                          <a:effectLst/>
                          <a:latin typeface="+mn-lt"/>
                          <a:ea typeface="+mn-ea"/>
                          <a:cs typeface="+mn-cs"/>
                        </a:rPr>
                        <a:t> are trained, supported and works within their job description</a:t>
                      </a:r>
                      <a:endParaRPr lang="en-NZ" sz="2000" dirty="0"/>
                    </a:p>
                  </a:txBody>
                  <a:tcPr/>
                </a:tc>
                <a:extLst>
                  <a:ext uri="{0D108BD9-81ED-4DB2-BD59-A6C34878D82A}">
                    <a16:rowId xmlns:a16="http://schemas.microsoft.com/office/drawing/2014/main" val="1831753450"/>
                  </a:ext>
                </a:extLst>
              </a:tr>
              <a:tr h="553032">
                <a:tc>
                  <a:txBody>
                    <a:bodyPr/>
                    <a:lstStyle/>
                    <a:p>
                      <a:r>
                        <a:rPr lang="en-NZ" sz="2000" kern="1200" dirty="0">
                          <a:solidFill>
                            <a:schemeClr val="dk1"/>
                          </a:solidFill>
                          <a:effectLst/>
                          <a:latin typeface="+mn-lt"/>
                          <a:ea typeface="+mn-ea"/>
                          <a:cs typeface="+mn-cs"/>
                        </a:rPr>
                        <a:t>Relationship based on “friendship”</a:t>
                      </a:r>
                      <a:endParaRPr lang="en-NZ" sz="2000" dirty="0"/>
                    </a:p>
                  </a:txBody>
                  <a:tcPr/>
                </a:tc>
                <a:tc>
                  <a:txBody>
                    <a:bodyPr/>
                    <a:lstStyle/>
                    <a:p>
                      <a:r>
                        <a:rPr lang="en-NZ" sz="2000" kern="1200" dirty="0">
                          <a:solidFill>
                            <a:schemeClr val="dk1"/>
                          </a:solidFill>
                          <a:effectLst/>
                          <a:latin typeface="+mn-lt"/>
                          <a:ea typeface="+mn-ea"/>
                          <a:cs typeface="+mn-cs"/>
                        </a:rPr>
                        <a:t>Relationship may be “friendly” not but “friendship”</a:t>
                      </a:r>
                      <a:endParaRPr lang="en-NZ" sz="2000" dirty="0"/>
                    </a:p>
                  </a:txBody>
                  <a:tcPr/>
                </a:tc>
                <a:extLst>
                  <a:ext uri="{0D108BD9-81ED-4DB2-BD59-A6C34878D82A}">
                    <a16:rowId xmlns:a16="http://schemas.microsoft.com/office/drawing/2014/main" val="4176002212"/>
                  </a:ext>
                </a:extLst>
              </a:tr>
              <a:tr h="729018">
                <a:tc>
                  <a:txBody>
                    <a:bodyPr/>
                    <a:lstStyle/>
                    <a:p>
                      <a:r>
                        <a:rPr lang="en-NZ" sz="2000" kern="1200" dirty="0">
                          <a:solidFill>
                            <a:schemeClr val="dk1"/>
                          </a:solidFill>
                          <a:effectLst/>
                          <a:latin typeface="+mn-lt"/>
                          <a:ea typeface="+mn-ea"/>
                          <a:cs typeface="+mn-cs"/>
                        </a:rPr>
                        <a:t>Share personal information freely</a:t>
                      </a:r>
                      <a:endParaRPr lang="en-NZ" sz="2000" dirty="0"/>
                    </a:p>
                  </a:txBody>
                  <a:tcPr/>
                </a:tc>
                <a:tc>
                  <a:txBody>
                    <a:bodyPr/>
                    <a:lstStyle/>
                    <a:p>
                      <a:r>
                        <a:rPr lang="en-NZ" sz="2000" kern="1200" dirty="0">
                          <a:solidFill>
                            <a:schemeClr val="dk1"/>
                          </a:solidFill>
                          <a:effectLst/>
                          <a:latin typeface="+mn-lt"/>
                          <a:ea typeface="+mn-ea"/>
                          <a:cs typeface="+mn-cs"/>
                        </a:rPr>
                        <a:t>Maintain professional boundaries and only share information to build necessary rapport</a:t>
                      </a:r>
                      <a:endParaRPr lang="en-NZ" sz="2000" dirty="0"/>
                    </a:p>
                  </a:txBody>
                  <a:tcPr/>
                </a:tc>
                <a:extLst>
                  <a:ext uri="{0D108BD9-81ED-4DB2-BD59-A6C34878D82A}">
                    <a16:rowId xmlns:a16="http://schemas.microsoft.com/office/drawing/2014/main" val="3458830364"/>
                  </a:ext>
                </a:extLst>
              </a:tr>
            </a:tbl>
          </a:graphicData>
        </a:graphic>
      </p:graphicFrame>
      <p:pic>
        <p:nvPicPr>
          <p:cNvPr id="4" name="Picture 2">
            <a:extLst>
              <a:ext uri="{FF2B5EF4-FFF2-40B4-BE49-F238E27FC236}">
                <a16:creationId xmlns:a16="http://schemas.microsoft.com/office/drawing/2014/main" id="{B2839D16-0E4F-4CFC-A7EC-2FB6181F2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488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7" y="685801"/>
            <a:ext cx="8858817" cy="1292628"/>
          </a:xfrm>
        </p:spPr>
        <p:txBody>
          <a:bodyPr>
            <a:noAutofit/>
          </a:bodyPr>
          <a:lstStyle/>
          <a:p>
            <a:r>
              <a:rPr lang="en-NZ" sz="5400" b="1" dirty="0"/>
              <a:t>Where is the edge – how do we keep ourselves safe? </a:t>
            </a:r>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Content Placeholder 9" descr="A picture containing ground, person, outdoor, clothing&#10;&#10;Description automatically generated">
            <a:extLst>
              <a:ext uri="{FF2B5EF4-FFF2-40B4-BE49-F238E27FC236}">
                <a16:creationId xmlns:a16="http://schemas.microsoft.com/office/drawing/2014/main" id="{B51E6918-824B-4363-A61F-4091D1FCF217}"/>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bwMode="auto">
          <a:xfrm>
            <a:off x="4427339" y="2155479"/>
            <a:ext cx="3337322" cy="444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157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7" y="685801"/>
            <a:ext cx="8858817" cy="1292628"/>
          </a:xfrm>
        </p:spPr>
        <p:txBody>
          <a:bodyPr>
            <a:normAutofit/>
          </a:bodyPr>
          <a:lstStyle/>
          <a:p>
            <a:r>
              <a:rPr lang="en-NZ" sz="5400" b="1" dirty="0"/>
              <a:t>Netball ride home?</a:t>
            </a:r>
          </a:p>
        </p:txBody>
      </p:sp>
      <p:pic>
        <p:nvPicPr>
          <p:cNvPr id="6" name="Content Placeholder 5" descr="A group of girls playing volleyball&#10;&#10;Description automatically generated with medium confidence">
            <a:extLst>
              <a:ext uri="{FF2B5EF4-FFF2-40B4-BE49-F238E27FC236}">
                <a16:creationId xmlns:a16="http://schemas.microsoft.com/office/drawing/2014/main" id="{8251C14A-13DF-4EC4-935F-3E5D7A2C21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73193" y="2006919"/>
            <a:ext cx="6267755" cy="4165280"/>
          </a:xfrm>
        </p:spPr>
      </p:pic>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5144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FBAD4E-1672-50BB-83BD-032B27F23401}"/>
              </a:ext>
            </a:extLst>
          </p:cNvPr>
          <p:cNvSpPr>
            <a:spLocks noGrp="1"/>
          </p:cNvSpPr>
          <p:nvPr>
            <p:ph type="title"/>
          </p:nvPr>
        </p:nvSpPr>
        <p:spPr>
          <a:xfrm>
            <a:off x="1484313" y="685800"/>
            <a:ext cx="10018712" cy="1752600"/>
          </a:xfrm>
        </p:spPr>
        <p:txBody>
          <a:bodyPr>
            <a:normAutofit/>
          </a:bodyPr>
          <a:lstStyle/>
          <a:p>
            <a:r>
              <a:rPr lang="en-NZ" sz="5400" b="1" dirty="0"/>
              <a:t>Helping a distressed student</a:t>
            </a:r>
          </a:p>
        </p:txBody>
      </p:sp>
      <p:pic>
        <p:nvPicPr>
          <p:cNvPr id="5" name="Content Placeholder 4" descr="A person with the hand on the chin&#10;&#10;Description automatically generated with low confidence">
            <a:extLst>
              <a:ext uri="{FF2B5EF4-FFF2-40B4-BE49-F238E27FC236}">
                <a16:creationId xmlns:a16="http://schemas.microsoft.com/office/drawing/2014/main" id="{86EE4469-C482-3A86-CCCF-871648D7374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50519" y="2667000"/>
            <a:ext cx="4686300" cy="3124200"/>
          </a:xfrm>
        </p:spPr>
      </p:pic>
      <p:pic>
        <p:nvPicPr>
          <p:cNvPr id="6" name="Picture 2">
            <a:extLst>
              <a:ext uri="{FF2B5EF4-FFF2-40B4-BE49-F238E27FC236}">
                <a16:creationId xmlns:a16="http://schemas.microsoft.com/office/drawing/2014/main" id="{C1E19FA1-9CC8-2791-11CB-0C2423128D2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987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9314B-A0BB-5E7B-ED1C-2FE6057ACF3B}"/>
              </a:ext>
            </a:extLst>
          </p:cNvPr>
          <p:cNvSpPr>
            <a:spLocks noGrp="1"/>
          </p:cNvSpPr>
          <p:nvPr>
            <p:ph type="title"/>
          </p:nvPr>
        </p:nvSpPr>
        <p:spPr>
          <a:xfrm>
            <a:off x="1484312" y="685801"/>
            <a:ext cx="9850628" cy="1178718"/>
          </a:xfrm>
        </p:spPr>
        <p:txBody>
          <a:bodyPr>
            <a:normAutofit/>
          </a:bodyPr>
          <a:lstStyle/>
          <a:p>
            <a:r>
              <a:rPr lang="en-NZ" sz="5400" b="1" dirty="0"/>
              <a:t>18</a:t>
            </a:r>
            <a:r>
              <a:rPr lang="en-NZ" sz="5400" b="1" baseline="30000" dirty="0"/>
              <a:t>th</a:t>
            </a:r>
            <a:r>
              <a:rPr lang="en-NZ" sz="5400" b="1" dirty="0"/>
              <a:t> birthday party invite</a:t>
            </a:r>
          </a:p>
        </p:txBody>
      </p:sp>
      <p:pic>
        <p:nvPicPr>
          <p:cNvPr id="4" name="Content Placeholder 4" descr="Graphical user interface, text&#10;&#10;Description automatically generated">
            <a:extLst>
              <a:ext uri="{FF2B5EF4-FFF2-40B4-BE49-F238E27FC236}">
                <a16:creationId xmlns:a16="http://schemas.microsoft.com/office/drawing/2014/main" id="{5649C14E-F038-AD48-2985-6E4EC56105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88458" y="1864518"/>
            <a:ext cx="2906163" cy="4565384"/>
          </a:xfrm>
        </p:spPr>
      </p:pic>
      <p:pic>
        <p:nvPicPr>
          <p:cNvPr id="5" name="Picture 2">
            <a:extLst>
              <a:ext uri="{FF2B5EF4-FFF2-40B4-BE49-F238E27FC236}">
                <a16:creationId xmlns:a16="http://schemas.microsoft.com/office/drawing/2014/main" id="{62884F4C-DCCD-5ED5-2A52-C49468864F0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51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C77E-D888-710E-49A7-F4CECEB4BCB7}"/>
              </a:ext>
            </a:extLst>
          </p:cNvPr>
          <p:cNvSpPr>
            <a:spLocks noGrp="1"/>
          </p:cNvSpPr>
          <p:nvPr>
            <p:ph type="title"/>
          </p:nvPr>
        </p:nvSpPr>
        <p:spPr/>
        <p:txBody>
          <a:bodyPr>
            <a:normAutofit/>
          </a:bodyPr>
          <a:lstStyle/>
          <a:p>
            <a:r>
              <a:rPr lang="en-NZ" sz="5400" b="1" dirty="0"/>
              <a:t>When are boundary breaches more likely?</a:t>
            </a:r>
          </a:p>
        </p:txBody>
      </p:sp>
      <p:sp>
        <p:nvSpPr>
          <p:cNvPr id="3" name="Content Placeholder 2">
            <a:extLst>
              <a:ext uri="{FF2B5EF4-FFF2-40B4-BE49-F238E27FC236}">
                <a16:creationId xmlns:a16="http://schemas.microsoft.com/office/drawing/2014/main" id="{1D3EDF8E-04CD-9959-29F7-2E09F97A3C4A}"/>
              </a:ext>
            </a:extLst>
          </p:cNvPr>
          <p:cNvSpPr>
            <a:spLocks noGrp="1"/>
          </p:cNvSpPr>
          <p:nvPr>
            <p:ph idx="1"/>
          </p:nvPr>
        </p:nvSpPr>
        <p:spPr>
          <a:xfrm>
            <a:off x="1484310" y="2438398"/>
            <a:ext cx="10018713" cy="3987453"/>
          </a:xfrm>
        </p:spPr>
        <p:txBody>
          <a:bodyPr>
            <a:normAutofit/>
          </a:bodyPr>
          <a:lstStyle/>
          <a:p>
            <a:r>
              <a:rPr lang="en-NZ" sz="3200" dirty="0"/>
              <a:t>What do you think are the factors that contribute to boundaries being breached? </a:t>
            </a:r>
          </a:p>
          <a:p>
            <a:r>
              <a:rPr lang="en-NZ" sz="3200" dirty="0"/>
              <a:t>When do you think a teacher is more likely to breach a boundary?</a:t>
            </a:r>
          </a:p>
          <a:p>
            <a:r>
              <a:rPr lang="en-NZ" sz="3200" dirty="0"/>
              <a:t>Think about: teacher situation, teacher characteristics, students characteristics, school environment….</a:t>
            </a:r>
          </a:p>
          <a:p>
            <a:endParaRPr lang="en-NZ" dirty="0"/>
          </a:p>
        </p:txBody>
      </p:sp>
      <p:pic>
        <p:nvPicPr>
          <p:cNvPr id="4" name="Picture 2">
            <a:extLst>
              <a:ext uri="{FF2B5EF4-FFF2-40B4-BE49-F238E27FC236}">
                <a16:creationId xmlns:a16="http://schemas.microsoft.com/office/drawing/2014/main" id="{CE771382-8BBE-5DE3-509F-E44CC998EE8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76709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8" y="685801"/>
            <a:ext cx="8824242" cy="1058852"/>
          </a:xfrm>
        </p:spPr>
        <p:txBody>
          <a:bodyPr>
            <a:normAutofit/>
          </a:bodyPr>
          <a:lstStyle/>
          <a:p>
            <a:r>
              <a:rPr lang="en-NZ" sz="5400" b="1" dirty="0"/>
              <a:t>What we know…</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707356" y="1744653"/>
            <a:ext cx="10108407" cy="4827597"/>
          </a:xfrm>
        </p:spPr>
        <p:txBody>
          <a:bodyPr>
            <a:normAutofit fontScale="77500" lnSpcReduction="20000"/>
          </a:bodyPr>
          <a:lstStyle/>
          <a:p>
            <a:r>
              <a:rPr lang="en-NZ" sz="3200" dirty="0"/>
              <a:t>Teacher</a:t>
            </a:r>
            <a:r>
              <a:rPr lang="en-NZ" sz="3400" dirty="0"/>
              <a:t> is at more risk of breaching professional boundaries if:</a:t>
            </a:r>
          </a:p>
          <a:p>
            <a:pPr lvl="1"/>
            <a:r>
              <a:rPr lang="en-NZ" sz="3400" dirty="0"/>
              <a:t>becomes a confidant / friend </a:t>
            </a:r>
          </a:p>
          <a:p>
            <a:pPr lvl="1"/>
            <a:r>
              <a:rPr lang="en-NZ" sz="3400" dirty="0"/>
              <a:t>is new to the teaching profession</a:t>
            </a:r>
          </a:p>
          <a:p>
            <a:pPr lvl="1"/>
            <a:r>
              <a:rPr lang="en-NZ" sz="3400" dirty="0"/>
              <a:t>is emotionally immature </a:t>
            </a:r>
          </a:p>
          <a:p>
            <a:pPr lvl="1"/>
            <a:r>
              <a:rPr lang="en-NZ" sz="3400" dirty="0"/>
              <a:t>is vulnerable themselves</a:t>
            </a:r>
          </a:p>
          <a:p>
            <a:pPr lvl="1"/>
            <a:r>
              <a:rPr lang="en-NZ" sz="3400" dirty="0"/>
              <a:t>lives and works rurally</a:t>
            </a:r>
            <a:endParaRPr lang="en-US" sz="3400" dirty="0"/>
          </a:p>
          <a:p>
            <a:r>
              <a:rPr lang="en-NZ" sz="3400" dirty="0"/>
              <a:t>Social media  </a:t>
            </a:r>
          </a:p>
          <a:p>
            <a:pPr lvl="0"/>
            <a:r>
              <a:rPr lang="en-NZ" sz="3400" dirty="0"/>
              <a:t>Teachers that work alone</a:t>
            </a:r>
          </a:p>
          <a:p>
            <a:r>
              <a:rPr lang="en-US" sz="3400" dirty="0"/>
              <a:t>Environment factors – at place of work</a:t>
            </a:r>
          </a:p>
          <a:p>
            <a:r>
              <a:rPr lang="en-US" sz="3400" dirty="0"/>
              <a:t>Student factors? </a:t>
            </a:r>
            <a:r>
              <a:rPr lang="en-US" sz="3400" i="1" dirty="0"/>
              <a:t>CAC v Neal </a:t>
            </a:r>
            <a:r>
              <a:rPr lang="en-US" sz="3400" dirty="0"/>
              <a:t>NZTDT 2021/10</a:t>
            </a:r>
          </a:p>
          <a:p>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75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8" y="685801"/>
            <a:ext cx="8824242" cy="1058852"/>
          </a:xfrm>
        </p:spPr>
        <p:txBody>
          <a:bodyPr>
            <a:normAutofit/>
          </a:bodyPr>
          <a:lstStyle/>
          <a:p>
            <a:r>
              <a:rPr lang="en-NZ" sz="5400" b="1" dirty="0"/>
              <a:t>A slippery slope?</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2183476" y="2011680"/>
            <a:ext cx="9771042" cy="4652782"/>
          </a:xfrm>
        </p:spPr>
        <p:txBody>
          <a:bodyPr>
            <a:normAutofit/>
          </a:bodyPr>
          <a:lstStyle/>
          <a:p>
            <a:pPr>
              <a:lnSpc>
                <a:spcPct val="90000"/>
              </a:lnSpc>
              <a:buFont typeface="Arial" panose="020B0604020202020204" pitchFamily="34" charset="0"/>
              <a:buChar char="•"/>
            </a:pPr>
            <a:r>
              <a:rPr lang="en-NZ" sz="3200" dirty="0">
                <a:solidFill>
                  <a:schemeClr val="tx1"/>
                </a:solidFill>
              </a:rPr>
              <a:t>Behaviour – good intentions</a:t>
            </a:r>
          </a:p>
          <a:p>
            <a:pPr>
              <a:lnSpc>
                <a:spcPct val="90000"/>
              </a:lnSpc>
              <a:buFont typeface="Arial" panose="020B0604020202020204" pitchFamily="34" charset="0"/>
              <a:buChar char="•"/>
            </a:pPr>
            <a:r>
              <a:rPr lang="en-NZ" sz="3200" dirty="0">
                <a:solidFill>
                  <a:schemeClr val="tx1"/>
                </a:solidFill>
              </a:rPr>
              <a:t>Behaviour - incrementally progresses to an emotional dependency</a:t>
            </a:r>
          </a:p>
          <a:p>
            <a:pPr>
              <a:lnSpc>
                <a:spcPct val="90000"/>
              </a:lnSpc>
              <a:buFont typeface="Arial" panose="020B0604020202020204" pitchFamily="34" charset="0"/>
              <a:buChar char="•"/>
            </a:pPr>
            <a:r>
              <a:rPr lang="en-NZ" sz="3200" dirty="0">
                <a:solidFill>
                  <a:schemeClr val="tx1"/>
                </a:solidFill>
              </a:rPr>
              <a:t>Professional believes - </a:t>
            </a:r>
            <a:r>
              <a:rPr lang="en-NZ" sz="3200" i="1" dirty="0">
                <a:solidFill>
                  <a:schemeClr val="tx1"/>
                </a:solidFill>
              </a:rPr>
              <a:t>honestly</a:t>
            </a:r>
            <a:r>
              <a:rPr lang="en-NZ" sz="3200" dirty="0">
                <a:solidFill>
                  <a:schemeClr val="tx1"/>
                </a:solidFill>
              </a:rPr>
              <a:t> assisting the student / consumer</a:t>
            </a:r>
          </a:p>
          <a:p>
            <a:pPr>
              <a:lnSpc>
                <a:spcPct val="90000"/>
              </a:lnSpc>
              <a:buFont typeface="Arial" panose="020B0604020202020204" pitchFamily="34" charset="0"/>
              <a:buChar char="•"/>
            </a:pPr>
            <a:r>
              <a:rPr lang="en-NZ" sz="3200" dirty="0">
                <a:solidFill>
                  <a:schemeClr val="tx1"/>
                </a:solidFill>
              </a:rPr>
              <a:t>Is ‘over-familiar’ </a:t>
            </a:r>
          </a:p>
          <a:p>
            <a:pPr>
              <a:lnSpc>
                <a:spcPct val="90000"/>
              </a:lnSpc>
              <a:buFont typeface="Arial" panose="020B0604020202020204" pitchFamily="34" charset="0"/>
              <a:buChar char="•"/>
            </a:pPr>
            <a:r>
              <a:rPr lang="en-NZ" sz="3200" dirty="0">
                <a:solidFill>
                  <a:schemeClr val="tx1"/>
                </a:solidFill>
              </a:rPr>
              <a:t>….professional discipline</a:t>
            </a:r>
          </a:p>
          <a:p>
            <a:pPr>
              <a:lnSpc>
                <a:spcPct val="90000"/>
              </a:lnSpc>
              <a:buFont typeface="Arial" panose="020B0604020202020204" pitchFamily="34" charset="0"/>
              <a:buChar char="•"/>
            </a:pPr>
            <a:r>
              <a:rPr lang="en-NZ" sz="3200" i="1" dirty="0">
                <a:solidFill>
                  <a:schemeClr val="tx1"/>
                </a:solidFill>
              </a:rPr>
              <a:t>CAC v Teacher V </a:t>
            </a:r>
            <a:r>
              <a:rPr lang="en-NZ" sz="3200" dirty="0">
                <a:solidFill>
                  <a:schemeClr val="tx1"/>
                </a:solidFill>
              </a:rPr>
              <a:t>NZTDT 2020/22</a:t>
            </a:r>
          </a:p>
          <a:p>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6157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p:txBody>
          <a:bodyPr>
            <a:normAutofit/>
          </a:bodyPr>
          <a:lstStyle/>
          <a:p>
            <a:r>
              <a:rPr lang="en-NZ" sz="5400" b="1" dirty="0"/>
              <a:t>Introductions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620895" y="2261062"/>
            <a:ext cx="6997012" cy="3613268"/>
          </a:xfrm>
        </p:spPr>
        <p:txBody>
          <a:bodyPr>
            <a:normAutofit/>
          </a:bodyPr>
          <a:lstStyle/>
          <a:p>
            <a:r>
              <a:rPr lang="en-NZ" sz="3200" dirty="0"/>
              <a:t>Introduction </a:t>
            </a:r>
          </a:p>
          <a:p>
            <a:r>
              <a:rPr lang="en-NZ" sz="3200" dirty="0"/>
              <a:t>Outline of today’s course</a:t>
            </a:r>
          </a:p>
          <a:p>
            <a:r>
              <a:rPr lang="en-NZ" sz="3200" dirty="0"/>
              <a:t>Concerns during course – raise it with us afterwards</a:t>
            </a:r>
          </a:p>
          <a:p>
            <a:pPr marL="0" indent="0">
              <a:buNone/>
            </a:pPr>
            <a:endParaRPr lang="en-NZ" sz="36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utoShape 2">
            <a:extLst>
              <a:ext uri="{FF2B5EF4-FFF2-40B4-BE49-F238E27FC236}">
                <a16:creationId xmlns:a16="http://schemas.microsoft.com/office/drawing/2014/main" id="{2A19FA5A-DCE4-B946-91E4-27382E319381}"/>
              </a:ext>
            </a:extLst>
          </p:cNvPr>
          <p:cNvSpPr>
            <a:spLocks noChangeAspect="1" noChangeArrowheads="1"/>
          </p:cNvSpPr>
          <p:nvPr/>
        </p:nvSpPr>
        <p:spPr bwMode="auto">
          <a:xfrm>
            <a:off x="5943600" y="3276600"/>
            <a:ext cx="1595120" cy="15951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 name="Picture 6">
            <a:extLst>
              <a:ext uri="{FF2B5EF4-FFF2-40B4-BE49-F238E27FC236}">
                <a16:creationId xmlns:a16="http://schemas.microsoft.com/office/drawing/2014/main" id="{A0877DB8-9182-FBC5-F58A-9F0626653F3E}"/>
              </a:ext>
            </a:extLst>
          </p:cNvPr>
          <p:cNvPicPr>
            <a:picLocks noChangeAspect="1"/>
          </p:cNvPicPr>
          <p:nvPr/>
        </p:nvPicPr>
        <p:blipFill>
          <a:blip r:embed="rId4"/>
          <a:stretch>
            <a:fillRect/>
          </a:stretch>
        </p:blipFill>
        <p:spPr>
          <a:xfrm>
            <a:off x="8812661" y="2438399"/>
            <a:ext cx="2495608" cy="3088090"/>
          </a:xfrm>
          <a:prstGeom prst="rect">
            <a:avLst/>
          </a:prstGeom>
        </p:spPr>
      </p:pic>
    </p:spTree>
    <p:extLst>
      <p:ext uri="{BB962C8B-B14F-4D97-AF65-F5344CB8AC3E}">
        <p14:creationId xmlns:p14="http://schemas.microsoft.com/office/powerpoint/2010/main" val="18052313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8" y="685801"/>
            <a:ext cx="8824242" cy="1058852"/>
          </a:xfrm>
        </p:spPr>
        <p:txBody>
          <a:bodyPr>
            <a:normAutofit/>
          </a:bodyPr>
          <a:lstStyle/>
          <a:p>
            <a:r>
              <a:rPr lang="en-NZ" sz="5400" b="1" dirty="0"/>
              <a:t>Social Media</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946605" y="1677335"/>
            <a:ext cx="10007913" cy="4852491"/>
          </a:xfrm>
        </p:spPr>
        <p:txBody>
          <a:bodyPr>
            <a:normAutofit/>
          </a:bodyPr>
          <a:lstStyle/>
          <a:p>
            <a:pPr>
              <a:lnSpc>
                <a:spcPct val="90000"/>
              </a:lnSpc>
              <a:buFont typeface="Arial" panose="020B0604020202020204" pitchFamily="34" charset="0"/>
              <a:buChar char="•"/>
            </a:pPr>
            <a:r>
              <a:rPr lang="en-NZ" sz="3600" dirty="0">
                <a:solidFill>
                  <a:schemeClr val="tx1"/>
                </a:solidFill>
              </a:rPr>
              <a:t>Accepted that it’s essential, but carries inherent risk</a:t>
            </a:r>
          </a:p>
          <a:p>
            <a:pPr>
              <a:lnSpc>
                <a:spcPct val="90000"/>
              </a:lnSpc>
              <a:buFont typeface="Arial" panose="020B0604020202020204" pitchFamily="34" charset="0"/>
              <a:buChar char="•"/>
            </a:pPr>
            <a:r>
              <a:rPr lang="en-NZ" sz="3600" dirty="0">
                <a:solidFill>
                  <a:schemeClr val="tx1"/>
                </a:solidFill>
              </a:rPr>
              <a:t>Clear distinction between professional and the private </a:t>
            </a:r>
          </a:p>
          <a:p>
            <a:pPr>
              <a:lnSpc>
                <a:spcPct val="90000"/>
              </a:lnSpc>
              <a:buFont typeface="Arial" panose="020B0604020202020204" pitchFamily="34" charset="0"/>
              <a:buChar char="•"/>
            </a:pPr>
            <a:endParaRPr lang="en-NZ" sz="3600" dirty="0">
              <a:solidFill>
                <a:schemeClr val="tx1"/>
              </a:solidFill>
            </a:endParaRPr>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Graphic 6" descr="Boy holding phone">
            <a:extLst>
              <a:ext uri="{FF2B5EF4-FFF2-40B4-BE49-F238E27FC236}">
                <a16:creationId xmlns:a16="http://schemas.microsoft.com/office/drawing/2014/main" id="{9BA09A17-612C-4B44-8419-BEF484CC55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76363" y="4825663"/>
            <a:ext cx="1860981" cy="1847093"/>
          </a:xfrm>
          <a:prstGeom prst="rect">
            <a:avLst/>
          </a:prstGeom>
        </p:spPr>
      </p:pic>
    </p:spTree>
    <p:extLst>
      <p:ext uri="{BB962C8B-B14F-4D97-AF65-F5344CB8AC3E}">
        <p14:creationId xmlns:p14="http://schemas.microsoft.com/office/powerpoint/2010/main" val="39638291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CAEB-D4C0-C5B2-2D32-114D63E98753}"/>
              </a:ext>
            </a:extLst>
          </p:cNvPr>
          <p:cNvSpPr>
            <a:spLocks noGrp="1"/>
          </p:cNvSpPr>
          <p:nvPr>
            <p:ph type="title"/>
          </p:nvPr>
        </p:nvSpPr>
        <p:spPr/>
        <p:txBody>
          <a:bodyPr>
            <a:normAutofit/>
          </a:bodyPr>
          <a:lstStyle/>
          <a:p>
            <a:r>
              <a:rPr lang="en-NZ" sz="5400" b="1" dirty="0"/>
              <a:t>Social media transcripts in print</a:t>
            </a:r>
          </a:p>
        </p:txBody>
      </p:sp>
      <p:sp>
        <p:nvSpPr>
          <p:cNvPr id="3" name="Content Placeholder 2">
            <a:extLst>
              <a:ext uri="{FF2B5EF4-FFF2-40B4-BE49-F238E27FC236}">
                <a16:creationId xmlns:a16="http://schemas.microsoft.com/office/drawing/2014/main" id="{E79709B6-EFF7-D98A-EB3A-FD08C5FD0E82}"/>
              </a:ext>
            </a:extLst>
          </p:cNvPr>
          <p:cNvSpPr>
            <a:spLocks noGrp="1"/>
          </p:cNvSpPr>
          <p:nvPr>
            <p:ph idx="1"/>
          </p:nvPr>
        </p:nvSpPr>
        <p:spPr>
          <a:xfrm>
            <a:off x="1484310" y="685800"/>
            <a:ext cx="10018713" cy="5105401"/>
          </a:xfrm>
        </p:spPr>
        <p:txBody>
          <a:bodyPr/>
          <a:lstStyle/>
          <a:p>
            <a:r>
              <a:rPr lang="en-NZ" sz="3200" dirty="0"/>
              <a:t>Online ‘chats’ different to in-person conversations</a:t>
            </a:r>
          </a:p>
          <a:p>
            <a:r>
              <a:rPr lang="en-NZ" sz="3200" dirty="0"/>
              <a:t>Case example: CAC v Coad NZTDT 2020/18</a:t>
            </a:r>
          </a:p>
        </p:txBody>
      </p:sp>
      <p:pic>
        <p:nvPicPr>
          <p:cNvPr id="4" name="Picture 2">
            <a:extLst>
              <a:ext uri="{FF2B5EF4-FFF2-40B4-BE49-F238E27FC236}">
                <a16:creationId xmlns:a16="http://schemas.microsoft.com/office/drawing/2014/main" id="{CBFD2886-369E-764D-0E37-BC078B6BA6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ircle of hands holding smartphones">
            <a:extLst>
              <a:ext uri="{FF2B5EF4-FFF2-40B4-BE49-F238E27FC236}">
                <a16:creationId xmlns:a16="http://schemas.microsoft.com/office/drawing/2014/main" id="{828A530F-7F47-4751-C6E2-1CD3EB275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7247" y="4139643"/>
            <a:ext cx="3258855" cy="2172570"/>
          </a:xfrm>
          <a:prstGeom prst="rect">
            <a:avLst/>
          </a:prstGeom>
        </p:spPr>
      </p:pic>
    </p:spTree>
    <p:extLst>
      <p:ext uri="{BB962C8B-B14F-4D97-AF65-F5344CB8AC3E}">
        <p14:creationId xmlns:p14="http://schemas.microsoft.com/office/powerpoint/2010/main" val="517671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BCAEB-D4C0-C5B2-2D32-114D63E98753}"/>
              </a:ext>
            </a:extLst>
          </p:cNvPr>
          <p:cNvSpPr>
            <a:spLocks noGrp="1"/>
          </p:cNvSpPr>
          <p:nvPr>
            <p:ph type="title"/>
          </p:nvPr>
        </p:nvSpPr>
        <p:spPr>
          <a:xfrm>
            <a:off x="1484311" y="685801"/>
            <a:ext cx="10018713" cy="381000"/>
          </a:xfrm>
        </p:spPr>
        <p:txBody>
          <a:bodyPr>
            <a:noAutofit/>
          </a:bodyPr>
          <a:lstStyle/>
          <a:p>
            <a:r>
              <a:rPr lang="en-US" sz="5400" b="1" dirty="0"/>
              <a:t>Extract from </a:t>
            </a:r>
            <a:r>
              <a:rPr lang="en-US" sz="5400" b="1" dirty="0" err="1"/>
              <a:t>instagram</a:t>
            </a:r>
            <a:r>
              <a:rPr lang="en-US" sz="5400" b="1" dirty="0"/>
              <a:t> chat</a:t>
            </a:r>
            <a:endParaRPr lang="en-NZ" sz="5400" b="1" dirty="0"/>
          </a:p>
        </p:txBody>
      </p:sp>
      <p:sp>
        <p:nvSpPr>
          <p:cNvPr id="3" name="Content Placeholder 2">
            <a:extLst>
              <a:ext uri="{FF2B5EF4-FFF2-40B4-BE49-F238E27FC236}">
                <a16:creationId xmlns:a16="http://schemas.microsoft.com/office/drawing/2014/main" id="{E79709B6-EFF7-D98A-EB3A-FD08C5FD0E82}"/>
              </a:ext>
            </a:extLst>
          </p:cNvPr>
          <p:cNvSpPr>
            <a:spLocks noGrp="1"/>
          </p:cNvSpPr>
          <p:nvPr>
            <p:ph idx="1"/>
          </p:nvPr>
        </p:nvSpPr>
        <p:spPr>
          <a:xfrm>
            <a:off x="1484310" y="1341120"/>
            <a:ext cx="10018713" cy="5486871"/>
          </a:xfrm>
        </p:spPr>
        <p:txBody>
          <a:bodyPr>
            <a:normAutofit fontScale="85000" lnSpcReduction="20000"/>
          </a:bodyPr>
          <a:lstStyle/>
          <a:p>
            <a:pPr marL="0" indent="0">
              <a:buNone/>
            </a:pPr>
            <a:r>
              <a:rPr lang="en-US" dirty="0">
                <a:highlight>
                  <a:srgbClr val="FFFF00"/>
                </a:highlight>
              </a:rPr>
              <a:t>Mr Coad: [photo of cats] these are too cute </a:t>
            </a:r>
          </a:p>
          <a:p>
            <a:pPr marL="0" indent="0">
              <a:buNone/>
            </a:pPr>
            <a:r>
              <a:rPr lang="en-US" dirty="0"/>
              <a:t>Student: pussy </a:t>
            </a:r>
          </a:p>
          <a:p>
            <a:pPr marL="0" indent="0">
              <a:buNone/>
            </a:pPr>
            <a:r>
              <a:rPr lang="en-US" dirty="0">
                <a:highlight>
                  <a:srgbClr val="FFFF00"/>
                </a:highlight>
              </a:rPr>
              <a:t>Mr Coad: T hat’s my cats</a:t>
            </a:r>
          </a:p>
          <a:p>
            <a:pPr marL="0" indent="0">
              <a:buNone/>
            </a:pPr>
            <a:r>
              <a:rPr lang="en-US" dirty="0"/>
              <a:t> Student: u mean </a:t>
            </a:r>
            <a:r>
              <a:rPr lang="en-US" dirty="0" err="1"/>
              <a:t>ur</a:t>
            </a:r>
            <a:r>
              <a:rPr lang="en-US" dirty="0"/>
              <a:t> pussies. They could use a haircut aye</a:t>
            </a:r>
          </a:p>
          <a:p>
            <a:pPr marL="0" indent="0">
              <a:buNone/>
            </a:pPr>
            <a:r>
              <a:rPr lang="en-US" dirty="0"/>
              <a:t> Student: No one like a hairy pussy </a:t>
            </a:r>
          </a:p>
          <a:p>
            <a:pPr marL="0" indent="0">
              <a:buNone/>
            </a:pPr>
            <a:r>
              <a:rPr lang="en-US" dirty="0">
                <a:highlight>
                  <a:srgbClr val="FFFF00"/>
                </a:highlight>
              </a:rPr>
              <a:t>Mr Coad: My cats. Cats don’t cause hassle […] </a:t>
            </a:r>
          </a:p>
          <a:p>
            <a:pPr marL="0" indent="0">
              <a:buNone/>
            </a:pPr>
            <a:r>
              <a:rPr lang="en-US" dirty="0"/>
              <a:t>Student: r u saying pussies do […] </a:t>
            </a:r>
          </a:p>
          <a:p>
            <a:pPr marL="0" indent="0">
              <a:buNone/>
            </a:pPr>
            <a:r>
              <a:rPr lang="en-US" dirty="0">
                <a:highlight>
                  <a:srgbClr val="FFFF00"/>
                </a:highlight>
              </a:rPr>
              <a:t>Mr Coad: Pussies are a pita. </a:t>
            </a:r>
          </a:p>
          <a:p>
            <a:pPr marL="0" indent="0">
              <a:buNone/>
            </a:pPr>
            <a:r>
              <a:rPr lang="en-US" dirty="0">
                <a:highlight>
                  <a:srgbClr val="FFFF00"/>
                </a:highlight>
              </a:rPr>
              <a:t>Mr Coad: Jamie has joined. Sup, Jamie!! I’m laughing at the fact I’m having an </a:t>
            </a:r>
            <a:r>
              <a:rPr lang="en-US" dirty="0" err="1">
                <a:highlight>
                  <a:srgbClr val="FFFF00"/>
                </a:highlight>
              </a:rPr>
              <a:t>insta</a:t>
            </a:r>
            <a:r>
              <a:rPr lang="en-US" dirty="0">
                <a:highlight>
                  <a:srgbClr val="FFFF00"/>
                </a:highlight>
              </a:rPr>
              <a:t> group chat with </a:t>
            </a:r>
            <a:r>
              <a:rPr lang="en-US" dirty="0" err="1">
                <a:highlight>
                  <a:srgbClr val="FFFF00"/>
                </a:highlight>
              </a:rPr>
              <a:t>yr</a:t>
            </a:r>
            <a:r>
              <a:rPr lang="en-US" dirty="0">
                <a:highlight>
                  <a:srgbClr val="FFFF00"/>
                </a:highlight>
              </a:rPr>
              <a:t> 12s</a:t>
            </a:r>
          </a:p>
          <a:p>
            <a:pPr marL="0" indent="0">
              <a:buNone/>
            </a:pPr>
            <a:r>
              <a:rPr lang="en-US" dirty="0"/>
              <a:t> Student: keep laughing </a:t>
            </a:r>
          </a:p>
          <a:p>
            <a:pPr marL="0" indent="0">
              <a:buNone/>
            </a:pPr>
            <a:r>
              <a:rPr lang="en-US" dirty="0">
                <a:highlight>
                  <a:srgbClr val="FFFF00"/>
                </a:highlight>
              </a:rPr>
              <a:t>Mr Coad: I sometimes think </a:t>
            </a:r>
            <a:r>
              <a:rPr lang="en-US" dirty="0" err="1">
                <a:highlight>
                  <a:srgbClr val="FFFF00"/>
                </a:highlight>
              </a:rPr>
              <a:t>im</a:t>
            </a:r>
            <a:r>
              <a:rPr lang="en-US" dirty="0">
                <a:highlight>
                  <a:srgbClr val="FFFF00"/>
                </a:highlight>
              </a:rPr>
              <a:t> not mature enough to be a teacher </a:t>
            </a:r>
          </a:p>
          <a:p>
            <a:pPr marL="0" indent="0">
              <a:buNone/>
            </a:pPr>
            <a:r>
              <a:rPr lang="en-US" dirty="0"/>
              <a:t>Student: why’s that Edward</a:t>
            </a:r>
          </a:p>
          <a:p>
            <a:pPr marL="0" indent="0">
              <a:buNone/>
            </a:pPr>
            <a:r>
              <a:rPr lang="en-US" dirty="0"/>
              <a:t> </a:t>
            </a:r>
            <a:r>
              <a:rPr lang="en-US" dirty="0">
                <a:highlight>
                  <a:srgbClr val="FFFF00"/>
                </a:highlight>
              </a:rPr>
              <a:t>Mr Coad: See current situation </a:t>
            </a:r>
            <a:endParaRPr lang="en-NZ" dirty="0">
              <a:highlight>
                <a:srgbClr val="FFFF00"/>
              </a:highlight>
            </a:endParaRPr>
          </a:p>
        </p:txBody>
      </p:sp>
      <p:pic>
        <p:nvPicPr>
          <p:cNvPr id="4" name="Picture 2">
            <a:extLst>
              <a:ext uri="{FF2B5EF4-FFF2-40B4-BE49-F238E27FC236}">
                <a16:creationId xmlns:a16="http://schemas.microsoft.com/office/drawing/2014/main" id="{CBFD2886-369E-764D-0E37-BC078B6BA6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67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14900-3CB9-48FA-B646-D69CF5B30B8C}"/>
              </a:ext>
            </a:extLst>
          </p:cNvPr>
          <p:cNvSpPr>
            <a:spLocks noGrp="1"/>
          </p:cNvSpPr>
          <p:nvPr>
            <p:ph type="title"/>
          </p:nvPr>
        </p:nvSpPr>
        <p:spPr>
          <a:xfrm>
            <a:off x="1484311" y="685800"/>
            <a:ext cx="9615951" cy="1120833"/>
          </a:xfrm>
        </p:spPr>
        <p:txBody>
          <a:bodyPr>
            <a:normAutofit/>
          </a:bodyPr>
          <a:lstStyle/>
          <a:p>
            <a:r>
              <a:rPr lang="en-NZ" sz="5400" b="1" dirty="0"/>
              <a:t>Scenario – Social Media</a:t>
            </a:r>
          </a:p>
        </p:txBody>
      </p:sp>
      <p:sp>
        <p:nvSpPr>
          <p:cNvPr id="3" name="Content Placeholder 2">
            <a:extLst>
              <a:ext uri="{FF2B5EF4-FFF2-40B4-BE49-F238E27FC236}">
                <a16:creationId xmlns:a16="http://schemas.microsoft.com/office/drawing/2014/main" id="{3C2EE553-0BFC-4570-8777-9097484CFAC5}"/>
              </a:ext>
            </a:extLst>
          </p:cNvPr>
          <p:cNvSpPr>
            <a:spLocks noGrp="1"/>
          </p:cNvSpPr>
          <p:nvPr>
            <p:ph idx="1"/>
          </p:nvPr>
        </p:nvSpPr>
        <p:spPr>
          <a:xfrm>
            <a:off x="1484311" y="2033848"/>
            <a:ext cx="10142424" cy="4794144"/>
          </a:xfrm>
        </p:spPr>
        <p:txBody>
          <a:bodyPr>
            <a:normAutofit fontScale="70000" lnSpcReduction="20000"/>
          </a:bodyPr>
          <a:lstStyle/>
          <a:p>
            <a:r>
              <a:rPr lang="en-NZ" sz="3600" dirty="0"/>
              <a:t>Sally Smith – 27 years old, new teacher, teaches science to </a:t>
            </a:r>
            <a:r>
              <a:rPr lang="en-NZ" sz="3600" dirty="0" err="1"/>
              <a:t>Yr</a:t>
            </a:r>
            <a:r>
              <a:rPr lang="en-NZ" sz="3600" dirty="0"/>
              <a:t> 11 and 12</a:t>
            </a:r>
          </a:p>
          <a:p>
            <a:r>
              <a:rPr lang="en-NZ" sz="3600" dirty="0"/>
              <a:t>Luke (</a:t>
            </a:r>
            <a:r>
              <a:rPr lang="en-NZ" sz="3600" dirty="0" err="1"/>
              <a:t>Yr</a:t>
            </a:r>
            <a:r>
              <a:rPr lang="en-NZ" sz="3600" dirty="0"/>
              <a:t> 12) sends her a FB friend request – which she declines and explains she can’t be FB friends</a:t>
            </a:r>
          </a:p>
          <a:p>
            <a:r>
              <a:rPr lang="en-NZ" sz="3600" dirty="0"/>
              <a:t>Luke then messages her some science questions, which she answers</a:t>
            </a:r>
          </a:p>
          <a:p>
            <a:r>
              <a:rPr lang="en-NZ" sz="3600" dirty="0"/>
              <a:t>Next evening, Luke sends her more questions and Ms S answers them</a:t>
            </a:r>
          </a:p>
          <a:p>
            <a:r>
              <a:rPr lang="en-NZ" sz="3600" dirty="0"/>
              <a:t>Luke then tells Ms S that she is cool, and compares her to other teachers using the ‘stupid face’ emoji</a:t>
            </a:r>
          </a:p>
          <a:p>
            <a:r>
              <a:rPr lang="en-NZ" sz="3600" dirty="0"/>
              <a:t>Ms S does not discourage him and says that Mr Riley (the DP) is out of touch and uncool and uses an ‘old man’ emoji and then a ‘laughing face’ emoji</a:t>
            </a:r>
          </a:p>
          <a:p>
            <a:r>
              <a:rPr lang="en-NZ" sz="3600" dirty="0"/>
              <a:t>Luke then asks Ms S what she is doing at the weekend and they start chatting about common interests including what their favourite movie is. </a:t>
            </a:r>
          </a:p>
          <a:p>
            <a:endParaRPr lang="en-NZ" dirty="0"/>
          </a:p>
        </p:txBody>
      </p:sp>
      <p:pic>
        <p:nvPicPr>
          <p:cNvPr id="4" name="Picture 2">
            <a:extLst>
              <a:ext uri="{FF2B5EF4-FFF2-40B4-BE49-F238E27FC236}">
                <a16:creationId xmlns:a16="http://schemas.microsoft.com/office/drawing/2014/main" id="{F4C07121-63CB-4E4F-84E9-876F7FEA250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3047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9107A-8DBB-4DD8-8BEC-980805B0F0AE}"/>
              </a:ext>
            </a:extLst>
          </p:cNvPr>
          <p:cNvSpPr>
            <a:spLocks noGrp="1"/>
          </p:cNvSpPr>
          <p:nvPr>
            <p:ph type="title"/>
          </p:nvPr>
        </p:nvSpPr>
        <p:spPr/>
        <p:txBody>
          <a:bodyPr>
            <a:normAutofit/>
          </a:bodyPr>
          <a:lstStyle/>
          <a:p>
            <a:r>
              <a:rPr lang="en-US" sz="5400" b="1" dirty="0"/>
              <a:t>Top Tips for safe Social Media use</a:t>
            </a:r>
            <a:endParaRPr lang="en-NZ" sz="5400" b="1" dirty="0"/>
          </a:p>
        </p:txBody>
      </p:sp>
      <p:sp>
        <p:nvSpPr>
          <p:cNvPr id="3" name="Content Placeholder 2">
            <a:extLst>
              <a:ext uri="{FF2B5EF4-FFF2-40B4-BE49-F238E27FC236}">
                <a16:creationId xmlns:a16="http://schemas.microsoft.com/office/drawing/2014/main" id="{876F879C-47E9-416A-ADC0-B032D010CAA6}"/>
              </a:ext>
            </a:extLst>
          </p:cNvPr>
          <p:cNvSpPr>
            <a:spLocks noGrp="1"/>
          </p:cNvSpPr>
          <p:nvPr>
            <p:ph idx="1"/>
          </p:nvPr>
        </p:nvSpPr>
        <p:spPr>
          <a:xfrm>
            <a:off x="1484310" y="2438399"/>
            <a:ext cx="10018713" cy="3352801"/>
          </a:xfrm>
        </p:spPr>
        <p:txBody>
          <a:bodyPr>
            <a:normAutofit lnSpcReduction="10000"/>
          </a:bodyPr>
          <a:lstStyle/>
          <a:p>
            <a:pPr>
              <a:lnSpc>
                <a:spcPct val="90000"/>
              </a:lnSpc>
              <a:buFont typeface="Arial" panose="020B0604020202020204" pitchFamily="34" charset="0"/>
              <a:buChar char="•"/>
            </a:pPr>
            <a:r>
              <a:rPr lang="en-NZ" sz="3200" dirty="0">
                <a:solidFill>
                  <a:schemeClr val="tx1"/>
                </a:solidFill>
              </a:rPr>
              <a:t>Use school approved ways to communicate online</a:t>
            </a:r>
          </a:p>
          <a:p>
            <a:pPr>
              <a:lnSpc>
                <a:spcPct val="90000"/>
              </a:lnSpc>
              <a:buFont typeface="Arial" panose="020B0604020202020204" pitchFamily="34" charset="0"/>
              <a:buChar char="•"/>
            </a:pPr>
            <a:r>
              <a:rPr lang="en-NZ" sz="3200" dirty="0">
                <a:solidFill>
                  <a:schemeClr val="tx1"/>
                </a:solidFill>
              </a:rPr>
              <a:t>If you need to text or ‘group chat’ – add another colleague, particularly if student  is vulnerable</a:t>
            </a:r>
          </a:p>
          <a:p>
            <a:pPr>
              <a:lnSpc>
                <a:spcPct val="90000"/>
              </a:lnSpc>
              <a:buFont typeface="Arial" panose="020B0604020202020204" pitchFamily="34" charset="0"/>
              <a:buChar char="•"/>
            </a:pPr>
            <a:r>
              <a:rPr lang="en-NZ" sz="3200" dirty="0">
                <a:solidFill>
                  <a:schemeClr val="tx1"/>
                </a:solidFill>
              </a:rPr>
              <a:t>Do not ‘friend’ or ‘follow’ students  </a:t>
            </a:r>
          </a:p>
          <a:p>
            <a:pPr>
              <a:lnSpc>
                <a:spcPct val="90000"/>
              </a:lnSpc>
              <a:buFont typeface="Arial" panose="020B0604020202020204" pitchFamily="34" charset="0"/>
              <a:buChar char="•"/>
            </a:pPr>
            <a:r>
              <a:rPr lang="en-NZ" sz="3200" dirty="0">
                <a:solidFill>
                  <a:schemeClr val="tx1"/>
                </a:solidFill>
              </a:rPr>
              <a:t>Check privacy settings </a:t>
            </a:r>
          </a:p>
          <a:p>
            <a:pPr>
              <a:lnSpc>
                <a:spcPct val="90000"/>
              </a:lnSpc>
              <a:buFont typeface="Arial" panose="020B0604020202020204" pitchFamily="34" charset="0"/>
              <a:buChar char="•"/>
            </a:pPr>
            <a:r>
              <a:rPr lang="en-NZ" sz="3200" dirty="0"/>
              <a:t>Slow communication down</a:t>
            </a:r>
            <a:endParaRPr lang="en-NZ" sz="3200" dirty="0">
              <a:solidFill>
                <a:schemeClr val="tx1"/>
              </a:solidFill>
            </a:endParaRPr>
          </a:p>
          <a:p>
            <a:endParaRPr lang="en-NZ" dirty="0"/>
          </a:p>
        </p:txBody>
      </p:sp>
      <p:pic>
        <p:nvPicPr>
          <p:cNvPr id="4" name="Picture 2">
            <a:extLst>
              <a:ext uri="{FF2B5EF4-FFF2-40B4-BE49-F238E27FC236}">
                <a16:creationId xmlns:a16="http://schemas.microsoft.com/office/drawing/2014/main" id="{A5AE4447-D510-416E-93F1-BA90B7CFDD5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Laptop with phone and calculator">
            <a:extLst>
              <a:ext uri="{FF2B5EF4-FFF2-40B4-BE49-F238E27FC236}">
                <a16:creationId xmlns:a16="http://schemas.microsoft.com/office/drawing/2014/main" id="{0F4B54C7-66B6-49B3-A357-C065D4CCDC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84070" y="3733799"/>
            <a:ext cx="3124201" cy="3124201"/>
          </a:xfrm>
          <a:prstGeom prst="rect">
            <a:avLst/>
          </a:prstGeom>
        </p:spPr>
      </p:pic>
    </p:spTree>
    <p:extLst>
      <p:ext uri="{BB962C8B-B14F-4D97-AF65-F5344CB8AC3E}">
        <p14:creationId xmlns:p14="http://schemas.microsoft.com/office/powerpoint/2010/main" val="4063251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581968" y="685801"/>
            <a:ext cx="8824242" cy="1058852"/>
          </a:xfrm>
        </p:spPr>
        <p:txBody>
          <a:bodyPr>
            <a:noAutofit/>
          </a:bodyPr>
          <a:lstStyle/>
          <a:p>
            <a:r>
              <a:rPr lang="en-NZ" sz="5400" b="1" dirty="0"/>
              <a:t>Your responsibilities </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757363" y="1971675"/>
            <a:ext cx="10197155" cy="4558151"/>
          </a:xfrm>
        </p:spPr>
        <p:txBody>
          <a:bodyPr>
            <a:normAutofit/>
          </a:bodyPr>
          <a:lstStyle/>
          <a:p>
            <a:r>
              <a:rPr lang="en-GB" sz="3200" dirty="0">
                <a:solidFill>
                  <a:schemeClr val="tx1"/>
                </a:solidFill>
              </a:rPr>
              <a:t>Code of Professional Responsibility – 4 commitments</a:t>
            </a:r>
          </a:p>
          <a:p>
            <a:r>
              <a:rPr lang="en-GB" sz="3200" dirty="0">
                <a:solidFill>
                  <a:schemeClr val="tx1"/>
                </a:solidFill>
              </a:rPr>
              <a:t> Promoting the well-being of learners and protecting them from harm– 2.1</a:t>
            </a:r>
          </a:p>
          <a:p>
            <a:r>
              <a:rPr lang="en-GB" sz="3200" dirty="0">
                <a:solidFill>
                  <a:schemeClr val="tx1"/>
                </a:solidFill>
              </a:rPr>
              <a:t>Engaging in ethical and professional relationships with learners that respect professional boundaries -2.2</a:t>
            </a:r>
          </a:p>
          <a:p>
            <a:r>
              <a:rPr lang="en-GB" sz="3200" dirty="0">
                <a:solidFill>
                  <a:schemeClr val="tx1"/>
                </a:solidFill>
              </a:rPr>
              <a:t>Duty to report possible misconduct to maintain reputation of profession </a:t>
            </a:r>
            <a:r>
              <a:rPr lang="en-GB" sz="3200" dirty="0"/>
              <a:t>- </a:t>
            </a:r>
            <a:r>
              <a:rPr lang="en-GB" sz="3200" dirty="0">
                <a:solidFill>
                  <a:schemeClr val="tx1"/>
                </a:solidFill>
              </a:rPr>
              <a:t>1.5</a:t>
            </a:r>
          </a:p>
          <a:p>
            <a:pPr>
              <a:lnSpc>
                <a:spcPct val="90000"/>
              </a:lnSpc>
              <a:buFont typeface="Arial" panose="020B0604020202020204" pitchFamily="34" charset="0"/>
              <a:buChar char="•"/>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Background pattern&#10;&#10;Description automatically generated">
            <a:extLst>
              <a:ext uri="{FF2B5EF4-FFF2-40B4-BE49-F238E27FC236}">
                <a16:creationId xmlns:a16="http://schemas.microsoft.com/office/drawing/2014/main" id="{1EF3CA57-2650-42CC-986A-54E61D5027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0302875" y="4802127"/>
            <a:ext cx="2159000" cy="1619250"/>
          </a:xfrm>
          <a:prstGeom prst="rect">
            <a:avLst/>
          </a:prstGeom>
        </p:spPr>
      </p:pic>
    </p:spTree>
    <p:extLst>
      <p:ext uri="{BB962C8B-B14F-4D97-AF65-F5344CB8AC3E}">
        <p14:creationId xmlns:p14="http://schemas.microsoft.com/office/powerpoint/2010/main" val="209195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851239" y="419309"/>
            <a:ext cx="8957255" cy="1823829"/>
          </a:xfrm>
        </p:spPr>
        <p:txBody>
          <a:bodyPr>
            <a:noAutofit/>
          </a:bodyPr>
          <a:lstStyle/>
          <a:p>
            <a:br>
              <a:rPr lang="en-NZ" sz="5400" dirty="0"/>
            </a:br>
            <a:r>
              <a:rPr lang="en-NZ" sz="5400" b="1" dirty="0"/>
              <a:t>Are you at risk of crossing a boundary?</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407319" y="2821781"/>
            <a:ext cx="10547199" cy="3708046"/>
          </a:xfrm>
        </p:spPr>
        <p:txBody>
          <a:bodyPr>
            <a:normAutofit/>
          </a:bodyPr>
          <a:lstStyle/>
          <a:p>
            <a:pPr>
              <a:lnSpc>
                <a:spcPct val="90000"/>
              </a:lnSpc>
              <a:buFont typeface="Arial" panose="020B0604020202020204" pitchFamily="34" charset="0"/>
              <a:buChar char="•"/>
            </a:pPr>
            <a:r>
              <a:rPr lang="en-NZ" sz="4000" dirty="0"/>
              <a:t>We are all human….</a:t>
            </a:r>
          </a:p>
          <a:p>
            <a:pPr>
              <a:lnSpc>
                <a:spcPct val="90000"/>
              </a:lnSpc>
              <a:buFont typeface="Arial" panose="020B0604020202020204" pitchFamily="34" charset="0"/>
              <a:buChar char="•"/>
            </a:pPr>
            <a:r>
              <a:rPr lang="en-NZ" sz="4000" dirty="0"/>
              <a:t>But how can you manage yourself as a professional?  </a:t>
            </a:r>
          </a:p>
          <a:p>
            <a:pPr>
              <a:lnSpc>
                <a:spcPct val="90000"/>
              </a:lnSpc>
              <a:buFont typeface="Arial" panose="020B0604020202020204" pitchFamily="34" charset="0"/>
              <a:buChar char="•"/>
            </a:pPr>
            <a:r>
              <a:rPr lang="en-NZ" sz="4000" dirty="0"/>
              <a:t>How can we prevent a boundary being crossed? What are your thought processes? </a:t>
            </a:r>
          </a:p>
          <a:p>
            <a:pPr>
              <a:lnSpc>
                <a:spcPct val="90000"/>
              </a:lnSpc>
              <a:buFont typeface="Arial" panose="020B0604020202020204" pitchFamily="34" charset="0"/>
              <a:buChar char="•"/>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809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851239" y="419309"/>
            <a:ext cx="9042980" cy="1316622"/>
          </a:xfrm>
        </p:spPr>
        <p:txBody>
          <a:bodyPr>
            <a:noAutofit/>
          </a:bodyPr>
          <a:lstStyle/>
          <a:p>
            <a:br>
              <a:rPr lang="en-NZ" sz="5400" dirty="0"/>
            </a:br>
            <a:r>
              <a:rPr lang="en-NZ" sz="5400" b="1" dirty="0"/>
              <a:t>Ask yourself: </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493044" y="2200275"/>
            <a:ext cx="10461474" cy="4329552"/>
          </a:xfrm>
        </p:spPr>
        <p:txBody>
          <a:bodyPr>
            <a:normAutofit fontScale="92500"/>
          </a:bodyPr>
          <a:lstStyle/>
          <a:p>
            <a:r>
              <a:rPr lang="en-GB" sz="3800" dirty="0">
                <a:solidFill>
                  <a:schemeClr val="tx1"/>
                </a:solidFill>
              </a:rPr>
              <a:t>Would I change my behaviour if I was being watched?</a:t>
            </a:r>
          </a:p>
          <a:p>
            <a:r>
              <a:rPr lang="en-GB" sz="3800" dirty="0">
                <a:solidFill>
                  <a:schemeClr val="tx1"/>
                </a:solidFill>
              </a:rPr>
              <a:t>Am I sharing information because I need to be liked? </a:t>
            </a:r>
          </a:p>
          <a:p>
            <a:r>
              <a:rPr lang="en-GB" sz="3800" dirty="0">
                <a:solidFill>
                  <a:schemeClr val="tx1"/>
                </a:solidFill>
              </a:rPr>
              <a:t>Would I judge my conduct negative</a:t>
            </a:r>
            <a:r>
              <a:rPr lang="en-GB" sz="3800" dirty="0"/>
              <a:t>ly if I saw it in </a:t>
            </a:r>
            <a:r>
              <a:rPr lang="en-GB" sz="3800" dirty="0">
                <a:solidFill>
                  <a:schemeClr val="tx1"/>
                </a:solidFill>
              </a:rPr>
              <a:t>another professional?</a:t>
            </a:r>
          </a:p>
          <a:p>
            <a:r>
              <a:rPr lang="en-GB" sz="3800" dirty="0">
                <a:solidFill>
                  <a:schemeClr val="tx1"/>
                </a:solidFill>
              </a:rPr>
              <a:t>How would I explain my actions to Principal, my Senior, or my partner? </a:t>
            </a:r>
          </a:p>
          <a:p>
            <a:pPr>
              <a:lnSpc>
                <a:spcPct val="90000"/>
              </a:lnSpc>
              <a:buFont typeface="Arial" panose="020B0604020202020204" pitchFamily="34" charset="0"/>
              <a:buChar char="•"/>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66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851239" y="419309"/>
            <a:ext cx="8891558" cy="1036413"/>
          </a:xfrm>
        </p:spPr>
        <p:txBody>
          <a:bodyPr>
            <a:noAutofit/>
          </a:bodyPr>
          <a:lstStyle/>
          <a:p>
            <a:r>
              <a:rPr lang="en-NZ" sz="5400" b="1" dirty="0"/>
              <a:t>What to do if you have concerns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551709" y="1784465"/>
            <a:ext cx="10402810" cy="4865716"/>
          </a:xfrm>
        </p:spPr>
        <p:txBody>
          <a:bodyPr>
            <a:normAutofit/>
          </a:bodyPr>
          <a:lstStyle/>
          <a:p>
            <a:r>
              <a:rPr lang="en-GB" sz="3200" dirty="0">
                <a:solidFill>
                  <a:schemeClr val="tx1"/>
                </a:solidFill>
              </a:rPr>
              <a:t>Be aware - of self and others</a:t>
            </a:r>
          </a:p>
          <a:p>
            <a:r>
              <a:rPr lang="en-GB" sz="3200" dirty="0">
                <a:solidFill>
                  <a:schemeClr val="tx1"/>
                </a:solidFill>
              </a:rPr>
              <a:t>Tolerance of the behaviour by others is not relevant</a:t>
            </a:r>
          </a:p>
          <a:p>
            <a:r>
              <a:rPr lang="en-GB" sz="3200" dirty="0">
                <a:solidFill>
                  <a:schemeClr val="tx1"/>
                </a:solidFill>
              </a:rPr>
              <a:t>Tell a colleague, deputy principal, your mentor or the Principal</a:t>
            </a:r>
          </a:p>
          <a:p>
            <a:r>
              <a:rPr lang="en-GB" sz="3200" dirty="0">
                <a:solidFill>
                  <a:schemeClr val="tx1"/>
                </a:solidFill>
              </a:rPr>
              <a:t>What might stop you telling?</a:t>
            </a:r>
          </a:p>
          <a:p>
            <a:r>
              <a:rPr lang="en-GB" sz="3200" dirty="0">
                <a:solidFill>
                  <a:schemeClr val="tx1"/>
                </a:solidFill>
              </a:rPr>
              <a:t>What if your senior does nothing or downplays it? </a:t>
            </a:r>
          </a:p>
          <a:p>
            <a:pPr>
              <a:lnSpc>
                <a:spcPct val="90000"/>
              </a:lnSpc>
              <a:buFont typeface="Arial" panose="020B0604020202020204" pitchFamily="34" charset="0"/>
              <a:buChar char="•"/>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6236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851239" y="419309"/>
            <a:ext cx="8891558" cy="1036413"/>
          </a:xfrm>
        </p:spPr>
        <p:txBody>
          <a:bodyPr>
            <a:noAutofit/>
          </a:bodyPr>
          <a:lstStyle/>
          <a:p>
            <a:r>
              <a:rPr lang="en-NZ" sz="5400" b="1" dirty="0"/>
              <a:t>Key messages?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551709" y="-438411"/>
            <a:ext cx="10402810" cy="7088592"/>
          </a:xfrm>
        </p:spPr>
        <p:txBody>
          <a:bodyPr>
            <a:normAutofit/>
          </a:bodyPr>
          <a:lstStyle/>
          <a:p>
            <a:r>
              <a:rPr lang="en-GB" sz="4000" dirty="0">
                <a:solidFill>
                  <a:schemeClr val="tx1"/>
                </a:solidFill>
              </a:rPr>
              <a:t>What is one thing that you have learnt today</a:t>
            </a:r>
            <a:r>
              <a:rPr lang="en-GB" sz="3200" dirty="0">
                <a:solidFill>
                  <a:schemeClr val="tx1"/>
                </a:solidFill>
              </a:rPr>
              <a:t>?</a:t>
            </a:r>
          </a:p>
          <a:p>
            <a:pPr>
              <a:lnSpc>
                <a:spcPct val="90000"/>
              </a:lnSpc>
              <a:buFont typeface="Arial" panose="020B0604020202020204" pitchFamily="34" charset="0"/>
              <a:buChar char="•"/>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erson writing on notebook">
            <a:extLst>
              <a:ext uri="{FF2B5EF4-FFF2-40B4-BE49-F238E27FC236}">
                <a16:creationId xmlns:a16="http://schemas.microsoft.com/office/drawing/2014/main" id="{BE07B908-5924-79F8-3D78-C42BB9E6C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8225" y="3429000"/>
            <a:ext cx="5957318" cy="2779639"/>
          </a:xfrm>
          <a:prstGeom prst="rect">
            <a:avLst/>
          </a:prstGeom>
        </p:spPr>
      </p:pic>
    </p:spTree>
    <p:extLst>
      <p:ext uri="{BB962C8B-B14F-4D97-AF65-F5344CB8AC3E}">
        <p14:creationId xmlns:p14="http://schemas.microsoft.com/office/powerpoint/2010/main" val="3871185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p:txBody>
          <a:bodyPr>
            <a:normAutofit/>
          </a:bodyPr>
          <a:lstStyle/>
          <a:p>
            <a:r>
              <a:rPr lang="en-NZ" sz="5400" b="1" dirty="0"/>
              <a:t>What is a profession?</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086643" y="2166939"/>
            <a:ext cx="10018713" cy="4019550"/>
          </a:xfrm>
        </p:spPr>
        <p:txBody>
          <a:bodyPr>
            <a:normAutofit/>
          </a:bodyPr>
          <a:lstStyle/>
          <a:p>
            <a:pPr marL="0" indent="0">
              <a:buNone/>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phic 5" descr="Woman wearing a suit">
            <a:extLst>
              <a:ext uri="{FF2B5EF4-FFF2-40B4-BE49-F238E27FC236}">
                <a16:creationId xmlns:a16="http://schemas.microsoft.com/office/drawing/2014/main" id="{B5385871-5213-6333-43E0-1184FE3489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16769" y="2166939"/>
            <a:ext cx="2162175" cy="4505325"/>
          </a:xfrm>
          <a:prstGeom prst="rect">
            <a:avLst/>
          </a:prstGeom>
        </p:spPr>
      </p:pic>
    </p:spTree>
    <p:extLst>
      <p:ext uri="{BB962C8B-B14F-4D97-AF65-F5344CB8AC3E}">
        <p14:creationId xmlns:p14="http://schemas.microsoft.com/office/powerpoint/2010/main" val="2690738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484312" y="685801"/>
            <a:ext cx="9045576" cy="133183"/>
          </a:xfrm>
        </p:spPr>
        <p:txBody>
          <a:bodyPr>
            <a:normAutofit fontScale="90000"/>
          </a:bodyPr>
          <a:lstStyle/>
          <a:p>
            <a:endParaRPr lang="en-NZ" sz="5400" dirty="0"/>
          </a:p>
        </p:txBody>
      </p:sp>
      <p:graphicFrame>
        <p:nvGraphicFramePr>
          <p:cNvPr id="5" name="Content Placeholder 4">
            <a:extLst>
              <a:ext uri="{FF2B5EF4-FFF2-40B4-BE49-F238E27FC236}">
                <a16:creationId xmlns:a16="http://schemas.microsoft.com/office/drawing/2014/main" id="{BB4ABAD3-B3FC-85D9-854F-51A45224C3F4}"/>
              </a:ext>
            </a:extLst>
          </p:cNvPr>
          <p:cNvGraphicFramePr>
            <a:graphicFrameLocks noGrp="1"/>
          </p:cNvGraphicFramePr>
          <p:nvPr>
            <p:ph idx="1"/>
            <p:extLst>
              <p:ext uri="{D42A27DB-BD31-4B8C-83A1-F6EECF244321}">
                <p14:modId xmlns:p14="http://schemas.microsoft.com/office/powerpoint/2010/main" val="1563210487"/>
              </p:ext>
            </p:extLst>
          </p:nvPr>
        </p:nvGraphicFramePr>
        <p:xfrm>
          <a:off x="1484314" y="388307"/>
          <a:ext cx="9774236" cy="6033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40915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64CA1-1C77-9F3F-B50B-F7C01ECB622A}"/>
              </a:ext>
            </a:extLst>
          </p:cNvPr>
          <p:cNvSpPr>
            <a:spLocks noGrp="1"/>
          </p:cNvSpPr>
          <p:nvPr>
            <p:ph type="title"/>
          </p:nvPr>
        </p:nvSpPr>
        <p:spPr/>
        <p:txBody>
          <a:bodyPr>
            <a:normAutofit/>
          </a:bodyPr>
          <a:lstStyle/>
          <a:p>
            <a:r>
              <a:rPr lang="en-GB" sz="5400" b="1" dirty="0"/>
              <a:t>Professionalism</a:t>
            </a:r>
            <a:endParaRPr lang="en-NZ" sz="5400" b="1" dirty="0"/>
          </a:p>
        </p:txBody>
      </p:sp>
      <p:sp>
        <p:nvSpPr>
          <p:cNvPr id="3" name="Content Placeholder 2">
            <a:extLst>
              <a:ext uri="{FF2B5EF4-FFF2-40B4-BE49-F238E27FC236}">
                <a16:creationId xmlns:a16="http://schemas.microsoft.com/office/drawing/2014/main" id="{D8567D36-F614-0B7C-7B73-9641CBDF70A0}"/>
              </a:ext>
            </a:extLst>
          </p:cNvPr>
          <p:cNvSpPr>
            <a:spLocks noGrp="1"/>
          </p:cNvSpPr>
          <p:nvPr>
            <p:ph idx="1"/>
          </p:nvPr>
        </p:nvSpPr>
        <p:spPr>
          <a:xfrm>
            <a:off x="1484310" y="1102291"/>
            <a:ext cx="10018713" cy="4688910"/>
          </a:xfrm>
        </p:spPr>
        <p:txBody>
          <a:bodyPr>
            <a:normAutofit/>
          </a:bodyPr>
          <a:lstStyle/>
          <a:p>
            <a:r>
              <a:rPr lang="en-GB" sz="3600" dirty="0"/>
              <a:t>What does it mean to be ‘professional?’ </a:t>
            </a:r>
          </a:p>
          <a:p>
            <a:r>
              <a:rPr lang="en-GB" sz="3600" dirty="0"/>
              <a:t>What does ‘being unprofessional’ look like? </a:t>
            </a:r>
            <a:endParaRPr lang="en-NZ" sz="3600" dirty="0"/>
          </a:p>
        </p:txBody>
      </p:sp>
      <p:pic>
        <p:nvPicPr>
          <p:cNvPr id="4" name="Picture 2">
            <a:extLst>
              <a:ext uri="{FF2B5EF4-FFF2-40B4-BE49-F238E27FC236}">
                <a16:creationId xmlns:a16="http://schemas.microsoft.com/office/drawing/2014/main" id="{49DDCD3B-47F6-87CA-0C6F-3149E7D4FBD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Graphic 7" descr="Professor male with solid fill">
            <a:extLst>
              <a:ext uri="{FF2B5EF4-FFF2-40B4-BE49-F238E27FC236}">
                <a16:creationId xmlns:a16="http://schemas.microsoft.com/office/drawing/2014/main" id="{646BD2EC-F300-4058-948C-651F1390E2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36296" y="4419602"/>
            <a:ext cx="1766170" cy="1654906"/>
          </a:xfrm>
          <a:prstGeom prst="rect">
            <a:avLst/>
          </a:prstGeom>
        </p:spPr>
      </p:pic>
    </p:spTree>
    <p:extLst>
      <p:ext uri="{BB962C8B-B14F-4D97-AF65-F5344CB8AC3E}">
        <p14:creationId xmlns:p14="http://schemas.microsoft.com/office/powerpoint/2010/main" val="1764842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484312" y="685801"/>
            <a:ext cx="9224170" cy="700087"/>
          </a:xfrm>
        </p:spPr>
        <p:txBody>
          <a:bodyPr>
            <a:noAutofit/>
          </a:bodyPr>
          <a:lstStyle/>
          <a:p>
            <a:r>
              <a:rPr lang="en-NZ" sz="5400" b="1" dirty="0"/>
              <a:t>Professional Regulation</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484310" y="860974"/>
            <a:ext cx="10018713" cy="4930227"/>
          </a:xfrm>
        </p:spPr>
        <p:txBody>
          <a:bodyPr>
            <a:normAutofit/>
          </a:bodyPr>
          <a:lstStyle/>
          <a:p>
            <a:r>
              <a:rPr lang="en-NZ" sz="4000" dirty="0"/>
              <a:t>What is professional regulation? </a:t>
            </a:r>
          </a:p>
          <a:p>
            <a:r>
              <a:rPr lang="en-NZ" sz="4000" dirty="0"/>
              <a:t>Why are professions regulated?</a:t>
            </a:r>
          </a:p>
          <a:p>
            <a:pPr marL="0" indent="0">
              <a:buNone/>
            </a:pPr>
            <a:endParaRPr lang="en-NZ" sz="40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29C450E-2E45-ADF7-8376-A52958BE6BE0}"/>
              </a:ext>
            </a:extLst>
          </p:cNvPr>
          <p:cNvSpPr txBox="1"/>
          <p:nvPr/>
        </p:nvSpPr>
        <p:spPr>
          <a:xfrm>
            <a:off x="3046956" y="3108966"/>
            <a:ext cx="6093912" cy="646331"/>
          </a:xfrm>
          <a:prstGeom prst="rect">
            <a:avLst/>
          </a:prstGeom>
          <a:noFill/>
        </p:spPr>
        <p:txBody>
          <a:bodyPr wrap="square">
            <a:spAutoFit/>
          </a:bodyPr>
          <a:lstStyle/>
          <a:p>
            <a:br>
              <a:rPr lang="en-NZ"/>
            </a:br>
            <a:endParaRPr lang="en-NZ" dirty="0"/>
          </a:p>
        </p:txBody>
      </p:sp>
      <p:sp>
        <p:nvSpPr>
          <p:cNvPr id="8" name="TextBox 7">
            <a:extLst>
              <a:ext uri="{FF2B5EF4-FFF2-40B4-BE49-F238E27FC236}">
                <a16:creationId xmlns:a16="http://schemas.microsoft.com/office/drawing/2014/main" id="{8420EA4B-57AA-52E4-F9B7-8E92A1C7BD0E}"/>
              </a:ext>
            </a:extLst>
          </p:cNvPr>
          <p:cNvSpPr txBox="1"/>
          <p:nvPr/>
        </p:nvSpPr>
        <p:spPr>
          <a:xfrm>
            <a:off x="3048000" y="3105835"/>
            <a:ext cx="6096000" cy="646331"/>
          </a:xfrm>
          <a:prstGeom prst="rect">
            <a:avLst/>
          </a:prstGeom>
          <a:noFill/>
        </p:spPr>
        <p:txBody>
          <a:bodyPr wrap="square">
            <a:spAutoFit/>
          </a:bodyPr>
          <a:lstStyle/>
          <a:p>
            <a:br>
              <a:rPr lang="en-NZ"/>
            </a:br>
            <a:endParaRPr lang="en-NZ" dirty="0"/>
          </a:p>
        </p:txBody>
      </p:sp>
      <p:pic>
        <p:nvPicPr>
          <p:cNvPr id="3074" name="Picture 4" descr="Text&#10;&#10;Description automatically generated">
            <a:extLst>
              <a:ext uri="{FF2B5EF4-FFF2-40B4-BE49-F238E27FC236}">
                <a16:creationId xmlns:a16="http://schemas.microsoft.com/office/drawing/2014/main" id="{C3981FA7-372D-0482-CD69-73DB1E1302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3808" y="4652754"/>
            <a:ext cx="2600718" cy="1550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2">
            <a:extLst>
              <a:ext uri="{FF2B5EF4-FFF2-40B4-BE49-F238E27FC236}">
                <a16:creationId xmlns:a16="http://schemas.microsoft.com/office/drawing/2014/main" id="{728A6B80-A0F6-454D-D260-F9EFD7FF2A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3620" y="4680438"/>
            <a:ext cx="3220091" cy="131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Picture 4" descr="signature_1189547188">
            <a:extLst>
              <a:ext uri="{FF2B5EF4-FFF2-40B4-BE49-F238E27FC236}">
                <a16:creationId xmlns:a16="http://schemas.microsoft.com/office/drawing/2014/main" id="{EC031F06-3345-366B-0AD5-6AD129380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8608" y="4819039"/>
            <a:ext cx="2855934" cy="121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241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CC377-FAAD-DDC0-616E-95EFF448C655}"/>
              </a:ext>
            </a:extLst>
          </p:cNvPr>
          <p:cNvSpPr>
            <a:spLocks noGrp="1"/>
          </p:cNvSpPr>
          <p:nvPr>
            <p:ph type="title"/>
          </p:nvPr>
        </p:nvSpPr>
        <p:spPr/>
        <p:txBody>
          <a:bodyPr>
            <a:normAutofit/>
          </a:bodyPr>
          <a:lstStyle/>
          <a:p>
            <a:r>
              <a:rPr lang="en-NZ" sz="5400" b="1" dirty="0"/>
              <a:t>Working with Māori</a:t>
            </a:r>
          </a:p>
        </p:txBody>
      </p:sp>
      <p:sp>
        <p:nvSpPr>
          <p:cNvPr id="3" name="Content Placeholder 2">
            <a:extLst>
              <a:ext uri="{FF2B5EF4-FFF2-40B4-BE49-F238E27FC236}">
                <a16:creationId xmlns:a16="http://schemas.microsoft.com/office/drawing/2014/main" id="{D6A70142-A6E1-0911-95BC-5EB5F3E317DD}"/>
              </a:ext>
            </a:extLst>
          </p:cNvPr>
          <p:cNvSpPr>
            <a:spLocks noGrp="1"/>
          </p:cNvSpPr>
          <p:nvPr>
            <p:ph idx="1"/>
          </p:nvPr>
        </p:nvSpPr>
        <p:spPr>
          <a:xfrm>
            <a:off x="1535907" y="2778919"/>
            <a:ext cx="10158412" cy="3593306"/>
          </a:xfrm>
        </p:spPr>
        <p:txBody>
          <a:bodyPr>
            <a:normAutofit fontScale="92500"/>
          </a:bodyPr>
          <a:lstStyle/>
          <a:p>
            <a:r>
              <a:rPr lang="en-NZ" dirty="0"/>
              <a:t>Tikanga - working effectively with Māori students requires an understanding of tikanga</a:t>
            </a:r>
          </a:p>
          <a:p>
            <a:r>
              <a:rPr lang="en-NZ" dirty="0"/>
              <a:t>Whanaungatanga - </a:t>
            </a:r>
            <a:r>
              <a:rPr lang="en-GB" dirty="0"/>
              <a:t>establishing a relationship of trust by making connections. </a:t>
            </a:r>
          </a:p>
          <a:p>
            <a:r>
              <a:rPr lang="en-GB" dirty="0"/>
              <a:t>Requires the professional to share something about themselves </a:t>
            </a:r>
            <a:r>
              <a:rPr lang="en-GB" dirty="0" err="1"/>
              <a:t>eg</a:t>
            </a:r>
            <a:r>
              <a:rPr lang="en-GB" dirty="0"/>
              <a:t> about whanau (family), whakapapa (ancestors) or their own personal life </a:t>
            </a:r>
          </a:p>
          <a:p>
            <a:r>
              <a:rPr lang="en-GB" dirty="0"/>
              <a:t>But! do not ‘overshare’. </a:t>
            </a:r>
          </a:p>
          <a:p>
            <a:r>
              <a:rPr lang="en-GB" dirty="0"/>
              <a:t>It is also important that professionals partake in the rituals around food and understand the concepts of </a:t>
            </a:r>
            <a:r>
              <a:rPr lang="en-GB" dirty="0" err="1"/>
              <a:t>tapu</a:t>
            </a:r>
            <a:r>
              <a:rPr lang="en-GB" dirty="0"/>
              <a:t> and </a:t>
            </a:r>
            <a:r>
              <a:rPr lang="en-GB" dirty="0" err="1"/>
              <a:t>noa</a:t>
            </a:r>
            <a:r>
              <a:rPr lang="en-GB" dirty="0"/>
              <a:t>. </a:t>
            </a:r>
          </a:p>
          <a:p>
            <a:endParaRPr lang="en-NZ" dirty="0"/>
          </a:p>
          <a:p>
            <a:endParaRPr lang="en-NZ" dirty="0"/>
          </a:p>
        </p:txBody>
      </p:sp>
      <p:pic>
        <p:nvPicPr>
          <p:cNvPr id="4" name="Picture 2">
            <a:extLst>
              <a:ext uri="{FF2B5EF4-FFF2-40B4-BE49-F238E27FC236}">
                <a16:creationId xmlns:a16="http://schemas.microsoft.com/office/drawing/2014/main" id="{51F17906-3CA4-5544-27D0-D5F78AAA264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130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6254-C974-489F-A1DE-097DE6596938}"/>
              </a:ext>
            </a:extLst>
          </p:cNvPr>
          <p:cNvSpPr>
            <a:spLocks noGrp="1"/>
          </p:cNvSpPr>
          <p:nvPr>
            <p:ph type="title"/>
          </p:nvPr>
        </p:nvSpPr>
        <p:spPr/>
        <p:txBody>
          <a:bodyPr>
            <a:normAutofit/>
          </a:bodyPr>
          <a:lstStyle/>
          <a:p>
            <a:r>
              <a:rPr lang="en-US" sz="5400" b="1" dirty="0"/>
              <a:t>Professional Boundaries</a:t>
            </a:r>
            <a:endParaRPr lang="en-NZ" sz="5400" b="1" dirty="0"/>
          </a:p>
        </p:txBody>
      </p:sp>
      <p:sp>
        <p:nvSpPr>
          <p:cNvPr id="3" name="Content Placeholder 2">
            <a:extLst>
              <a:ext uri="{FF2B5EF4-FFF2-40B4-BE49-F238E27FC236}">
                <a16:creationId xmlns:a16="http://schemas.microsoft.com/office/drawing/2014/main" id="{AD59F9C8-733F-49A6-97BA-9F702506E1DB}"/>
              </a:ext>
            </a:extLst>
          </p:cNvPr>
          <p:cNvSpPr>
            <a:spLocks noGrp="1"/>
          </p:cNvSpPr>
          <p:nvPr>
            <p:ph idx="1"/>
          </p:nvPr>
        </p:nvSpPr>
        <p:spPr>
          <a:xfrm>
            <a:off x="1912959" y="2727987"/>
            <a:ext cx="9702798" cy="2755106"/>
          </a:xfrm>
        </p:spPr>
        <p:txBody>
          <a:bodyPr>
            <a:normAutofit fontScale="92500" lnSpcReduction="10000"/>
          </a:bodyPr>
          <a:lstStyle/>
          <a:p>
            <a:r>
              <a:rPr lang="en-NZ" sz="4000" dirty="0"/>
              <a:t>What is a professional boundary?</a:t>
            </a:r>
          </a:p>
          <a:p>
            <a:r>
              <a:rPr lang="en-NZ" sz="4000" dirty="0"/>
              <a:t>When is a boundary breached? </a:t>
            </a:r>
          </a:p>
          <a:p>
            <a:r>
              <a:rPr lang="en-NZ" sz="4000" dirty="0"/>
              <a:t>Who is responsible for maintaining the boundary?</a:t>
            </a:r>
          </a:p>
          <a:p>
            <a:endParaRPr lang="en-NZ" sz="4000" dirty="0"/>
          </a:p>
          <a:p>
            <a:pPr marL="0" indent="0">
              <a:buNone/>
            </a:pPr>
            <a:endParaRPr lang="en-NZ" dirty="0"/>
          </a:p>
        </p:txBody>
      </p:sp>
      <p:pic>
        <p:nvPicPr>
          <p:cNvPr id="4" name="Picture 2">
            <a:extLst>
              <a:ext uri="{FF2B5EF4-FFF2-40B4-BE49-F238E27FC236}">
                <a16:creationId xmlns:a16="http://schemas.microsoft.com/office/drawing/2014/main" id="{B2839D16-0E4F-4CFC-A7EC-2FB6181F250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Row of chairs and tables">
            <a:extLst>
              <a:ext uri="{FF2B5EF4-FFF2-40B4-BE49-F238E27FC236}">
                <a16:creationId xmlns:a16="http://schemas.microsoft.com/office/drawing/2014/main" id="{E1B30FA1-6A01-D686-EB12-04638D582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873" y="4517371"/>
            <a:ext cx="2897165" cy="1931443"/>
          </a:xfrm>
          <a:prstGeom prst="rect">
            <a:avLst/>
          </a:prstGeom>
        </p:spPr>
      </p:pic>
    </p:spTree>
    <p:extLst>
      <p:ext uri="{BB962C8B-B14F-4D97-AF65-F5344CB8AC3E}">
        <p14:creationId xmlns:p14="http://schemas.microsoft.com/office/powerpoint/2010/main" val="3921613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DB675-004B-43FC-95E4-64DB2EB9ABA5}"/>
              </a:ext>
            </a:extLst>
          </p:cNvPr>
          <p:cNvSpPr>
            <a:spLocks noGrp="1"/>
          </p:cNvSpPr>
          <p:nvPr>
            <p:ph type="title"/>
          </p:nvPr>
        </p:nvSpPr>
        <p:spPr>
          <a:xfrm>
            <a:off x="1484312" y="685801"/>
            <a:ext cx="8823470" cy="888075"/>
          </a:xfrm>
        </p:spPr>
        <p:txBody>
          <a:bodyPr>
            <a:noAutofit/>
          </a:bodyPr>
          <a:lstStyle/>
          <a:p>
            <a:r>
              <a:rPr lang="en-NZ" sz="5400" b="1" dirty="0"/>
              <a:t>Boundary Breaches</a:t>
            </a:r>
          </a:p>
        </p:txBody>
      </p:sp>
      <p:sp>
        <p:nvSpPr>
          <p:cNvPr id="3" name="Content Placeholder 2">
            <a:extLst>
              <a:ext uri="{FF2B5EF4-FFF2-40B4-BE49-F238E27FC236}">
                <a16:creationId xmlns:a16="http://schemas.microsoft.com/office/drawing/2014/main" id="{2D95E1DB-D3EA-4929-B348-A35FABCD559A}"/>
              </a:ext>
            </a:extLst>
          </p:cNvPr>
          <p:cNvSpPr>
            <a:spLocks noGrp="1"/>
          </p:cNvSpPr>
          <p:nvPr>
            <p:ph idx="1"/>
          </p:nvPr>
        </p:nvSpPr>
        <p:spPr>
          <a:xfrm>
            <a:off x="1911927" y="2221487"/>
            <a:ext cx="10137958" cy="4079560"/>
          </a:xfrm>
        </p:spPr>
        <p:txBody>
          <a:bodyPr>
            <a:noAutofit/>
          </a:bodyPr>
          <a:lstStyle/>
          <a:p>
            <a:r>
              <a:rPr lang="en-NZ" sz="3200" dirty="0"/>
              <a:t>Emotional</a:t>
            </a:r>
          </a:p>
          <a:p>
            <a:r>
              <a:rPr lang="en-NZ" sz="3200" dirty="0"/>
              <a:t>Financial</a:t>
            </a:r>
          </a:p>
          <a:p>
            <a:pPr>
              <a:lnSpc>
                <a:spcPct val="107000"/>
              </a:lnSpc>
              <a:spcAft>
                <a:spcPts val="800"/>
              </a:spcAft>
            </a:pPr>
            <a:r>
              <a:rPr lang="en-NZ" sz="3200" dirty="0"/>
              <a:t>Communication </a:t>
            </a:r>
          </a:p>
          <a:p>
            <a:pPr>
              <a:lnSpc>
                <a:spcPct val="107000"/>
              </a:lnSpc>
              <a:spcAft>
                <a:spcPts val="800"/>
              </a:spcAft>
            </a:pPr>
            <a:r>
              <a:rPr lang="en-NZ" sz="3200" dirty="0"/>
              <a:t>Sexual / Relationship </a:t>
            </a:r>
          </a:p>
          <a:p>
            <a:pPr>
              <a:lnSpc>
                <a:spcPct val="107000"/>
              </a:lnSpc>
              <a:spcAft>
                <a:spcPts val="800"/>
              </a:spcAft>
            </a:pPr>
            <a:r>
              <a:rPr lang="en-NZ" sz="3200" dirty="0"/>
              <a:t>Grooming – criminal behaviour</a:t>
            </a:r>
          </a:p>
          <a:p>
            <a:endParaRPr lang="en-NZ" sz="3200" dirty="0"/>
          </a:p>
        </p:txBody>
      </p:sp>
      <p:pic>
        <p:nvPicPr>
          <p:cNvPr id="4" name="Picture 2">
            <a:extLst>
              <a:ext uri="{FF2B5EF4-FFF2-40B4-BE49-F238E27FC236}">
                <a16:creationId xmlns:a16="http://schemas.microsoft.com/office/drawing/2014/main" id="{86CBDE7F-4D44-4521-B954-021D45D032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24542" y="30008"/>
            <a:ext cx="767458" cy="7889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Blue gift with ribbon">
            <a:extLst>
              <a:ext uri="{FF2B5EF4-FFF2-40B4-BE49-F238E27FC236}">
                <a16:creationId xmlns:a16="http://schemas.microsoft.com/office/drawing/2014/main" id="{113F6FB7-EDCF-36CE-0636-760E3D30A9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6880" y="2448560"/>
            <a:ext cx="3180033" cy="2121088"/>
          </a:xfrm>
          <a:prstGeom prst="rect">
            <a:avLst/>
          </a:prstGeom>
        </p:spPr>
      </p:pic>
    </p:spTree>
    <p:extLst>
      <p:ext uri="{BB962C8B-B14F-4D97-AF65-F5344CB8AC3E}">
        <p14:creationId xmlns:p14="http://schemas.microsoft.com/office/powerpoint/2010/main" val="331397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13101</TotalTime>
  <Words>8282</Words>
  <Application>Microsoft Office PowerPoint</Application>
  <PresentationFormat>Widescreen</PresentationFormat>
  <Paragraphs>735</Paragraphs>
  <Slides>29</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29</vt:i4>
      </vt:variant>
    </vt:vector>
  </HeadingPairs>
  <TitlesOfParts>
    <vt:vector size="33" baseType="lpstr">
      <vt:lpstr>Arial</vt:lpstr>
      <vt:lpstr>Calibri</vt:lpstr>
      <vt:lpstr>Corbel</vt:lpstr>
      <vt:lpstr>Parallax</vt:lpstr>
      <vt:lpstr>Professional Boundaries  The dos the don’ts and the in-betweens  7 November2025</vt:lpstr>
      <vt:lpstr>Introductions</vt:lpstr>
      <vt:lpstr>What is a profession?</vt:lpstr>
      <vt:lpstr>PowerPoint Presentation</vt:lpstr>
      <vt:lpstr>Professionalism</vt:lpstr>
      <vt:lpstr>Professional Regulation</vt:lpstr>
      <vt:lpstr>Working with Māori</vt:lpstr>
      <vt:lpstr>Professional Boundaries</vt:lpstr>
      <vt:lpstr>Boundary Breaches</vt:lpstr>
      <vt:lpstr>Impacts of a breach on students</vt:lpstr>
      <vt:lpstr>Impacts of a breach (on teachers)</vt:lpstr>
      <vt:lpstr>Relationships - Personal vs Professional</vt:lpstr>
      <vt:lpstr>Where is the edge – how do we keep ourselves safe? </vt:lpstr>
      <vt:lpstr>Netball ride home?</vt:lpstr>
      <vt:lpstr>Helping a distressed student</vt:lpstr>
      <vt:lpstr>18th birthday party invite</vt:lpstr>
      <vt:lpstr>When are boundary breaches more likely?</vt:lpstr>
      <vt:lpstr>What we know…</vt:lpstr>
      <vt:lpstr>A slippery slope?</vt:lpstr>
      <vt:lpstr>Social Media</vt:lpstr>
      <vt:lpstr>Social media transcripts in print</vt:lpstr>
      <vt:lpstr>Extract from instagram chat</vt:lpstr>
      <vt:lpstr>Scenario – Social Media</vt:lpstr>
      <vt:lpstr>Top Tips for safe Social Media use</vt:lpstr>
      <vt:lpstr>Your responsibilities </vt:lpstr>
      <vt:lpstr> Are you at risk of crossing a boundary?</vt:lpstr>
      <vt:lpstr> Ask yourself: </vt:lpstr>
      <vt:lpstr>What to do if you have concerns</vt:lpstr>
      <vt:lpstr>Key messages?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Kent</dc:creator>
  <cp:lastModifiedBy>Rachel Kent</cp:lastModifiedBy>
  <cp:revision>75</cp:revision>
  <cp:lastPrinted>2022-08-24T22:28:50Z</cp:lastPrinted>
  <dcterms:created xsi:type="dcterms:W3CDTF">2022-02-13T19:25:03Z</dcterms:created>
  <dcterms:modified xsi:type="dcterms:W3CDTF">2025-11-05T19:43:04Z</dcterms:modified>
</cp:coreProperties>
</file>